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4"/>
  </p:sldMasterIdLst>
  <p:notesMasterIdLst>
    <p:notesMasterId r:id="rId11"/>
  </p:notesMasterIdLst>
  <p:sldIdLst>
    <p:sldId id="2137" r:id="rId5"/>
    <p:sldId id="2135" r:id="rId6"/>
    <p:sldId id="2138" r:id="rId7"/>
    <p:sldId id="2139" r:id="rId8"/>
    <p:sldId id="2126" r:id="rId9"/>
    <p:sldId id="2140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4">
          <p15:clr>
            <a:srgbClr val="A4A3A4"/>
          </p15:clr>
        </p15:guide>
        <p15:guide id="2" orient="horz" pos="2898">
          <p15:clr>
            <a:srgbClr val="A4A3A4"/>
          </p15:clr>
        </p15:guide>
        <p15:guide id="3" orient="horz" pos="2412">
          <p15:clr>
            <a:srgbClr val="A4A3A4"/>
          </p15:clr>
        </p15:guide>
        <p15:guide id="4" orient="horz" pos="3196">
          <p15:clr>
            <a:srgbClr val="A4A3A4"/>
          </p15:clr>
        </p15:guide>
        <p15:guide id="5" orient="horz" pos="1350">
          <p15:clr>
            <a:srgbClr val="A4A3A4"/>
          </p15:clr>
        </p15:guide>
        <p15:guide id="6" orient="horz" pos="1378">
          <p15:clr>
            <a:srgbClr val="A4A3A4"/>
          </p15:clr>
        </p15:guide>
        <p15:guide id="7" orient="horz" pos="2078">
          <p15:clr>
            <a:srgbClr val="A4A3A4"/>
          </p15:clr>
        </p15:guide>
        <p15:guide id="8" orient="horz" pos="125">
          <p15:clr>
            <a:srgbClr val="A4A3A4"/>
          </p15:clr>
        </p15:guide>
        <p15:guide id="9" orient="horz" pos="2106">
          <p15:clr>
            <a:srgbClr val="A4A3A4"/>
          </p15:clr>
        </p15:guide>
        <p15:guide id="10" orient="horz" pos="2859">
          <p15:clr>
            <a:srgbClr val="A4A3A4"/>
          </p15:clr>
        </p15:guide>
        <p15:guide id="11" pos="960">
          <p15:clr>
            <a:srgbClr val="A4A3A4"/>
          </p15:clr>
        </p15:guide>
        <p15:guide id="12" pos="1755">
          <p15:clr>
            <a:srgbClr val="A4A3A4"/>
          </p15:clr>
        </p15:guide>
        <p15:guide id="13" pos="2883">
          <p15:clr>
            <a:srgbClr val="A4A3A4"/>
          </p15:clr>
        </p15:guide>
        <p15:guide id="14" pos="2519">
          <p15:clr>
            <a:srgbClr val="A4A3A4"/>
          </p15:clr>
        </p15:guide>
        <p15:guide id="15" pos="4790">
          <p15:clr>
            <a:srgbClr val="A4A3A4"/>
          </p15:clr>
        </p15:guide>
        <p15:guide id="16" pos="2487">
          <p15:clr>
            <a:srgbClr val="A4A3A4"/>
          </p15:clr>
        </p15:guide>
        <p15:guide id="17" pos="1722">
          <p15:clr>
            <a:srgbClr val="A4A3A4"/>
          </p15:clr>
        </p15:guide>
        <p15:guide id="18" pos="987">
          <p15:clr>
            <a:srgbClr val="A4A3A4"/>
          </p15:clr>
        </p15:guide>
        <p15:guide id="19" pos="4818">
          <p15:clr>
            <a:srgbClr val="A4A3A4"/>
          </p15:clr>
        </p15:guide>
        <p15:guide id="20" pos="3257">
          <p15:clr>
            <a:srgbClr val="A4A3A4"/>
          </p15:clr>
        </p15:guide>
        <p15:guide id="21">
          <p15:clr>
            <a:srgbClr val="A4A3A4"/>
          </p15:clr>
        </p15:guide>
        <p15:guide id="22" pos="3285">
          <p15:clr>
            <a:srgbClr val="A4A3A4"/>
          </p15:clr>
        </p15:guide>
        <p15:guide id="23" pos="4022">
          <p15:clr>
            <a:srgbClr val="A4A3A4"/>
          </p15:clr>
        </p15:guide>
        <p15:guide id="24" pos="4053">
          <p15:clr>
            <a:srgbClr val="A4A3A4"/>
          </p15:clr>
        </p15:guide>
        <p15:guide id="25" pos="5544">
          <p15:clr>
            <a:srgbClr val="A4A3A4"/>
          </p15:clr>
        </p15:guide>
        <p15:guide id="26" pos="220">
          <p15:clr>
            <a:srgbClr val="A4A3A4"/>
          </p15:clr>
        </p15:guide>
        <p15:guide id="27" pos="348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talano, Alec" initials="" lastIdx="23" clrIdx="0"/>
  <p:cmAuthor id="1" name="Alec Catalano" initials="" lastIdx="1" clrIdx="1"/>
  <p:cmAuthor id="2" name="Caitlyn Ryan" initials="CR" lastIdx="3" clrIdx="2">
    <p:extLst>
      <p:ext uri="{19B8F6BF-5375-455C-9EA6-DF929625EA0E}">
        <p15:presenceInfo xmlns:p15="http://schemas.microsoft.com/office/powerpoint/2012/main" userId="S::caitlynr@silverfoxprod.com::e0e442c6-852d-445b-8a04-5983e13180c6" providerId="AD"/>
      </p:ext>
    </p:extLst>
  </p:cmAuthor>
  <p:cmAuthor id="3" name="David Griffith" initials="DG" lastIdx="10" clrIdx="3">
    <p:extLst>
      <p:ext uri="{19B8F6BF-5375-455C-9EA6-DF929625EA0E}">
        <p15:presenceInfo xmlns:p15="http://schemas.microsoft.com/office/powerpoint/2012/main" userId="S-1-5-21-383413107-1061881802-891584314-466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735"/>
    <a:srgbClr val="232F3E"/>
    <a:srgbClr val="DF3312"/>
    <a:srgbClr val="DCDCDC"/>
    <a:srgbClr val="F2F4F4"/>
    <a:srgbClr val="414042"/>
    <a:srgbClr val="595A5D"/>
    <a:srgbClr val="4F81BD"/>
    <a:srgbClr val="0C9B2E"/>
    <a:srgbClr val="FFFA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8" autoAdjust="0"/>
    <p:restoredTop sz="93029" autoAdjust="0"/>
  </p:normalViewPr>
  <p:slideViewPr>
    <p:cSldViewPr snapToGrid="0" showGuides="1">
      <p:cViewPr varScale="1">
        <p:scale>
          <a:sx n="283" d="100"/>
          <a:sy n="283" d="100"/>
        </p:scale>
        <p:origin x="1760" y="184"/>
      </p:cViewPr>
      <p:guideLst>
        <p:guide orient="horz" pos="644"/>
        <p:guide orient="horz" pos="2898"/>
        <p:guide orient="horz" pos="2412"/>
        <p:guide orient="horz" pos="3196"/>
        <p:guide orient="horz" pos="1350"/>
        <p:guide orient="horz" pos="1378"/>
        <p:guide orient="horz" pos="2078"/>
        <p:guide orient="horz" pos="125"/>
        <p:guide orient="horz" pos="2106"/>
        <p:guide orient="horz" pos="2859"/>
        <p:guide pos="960"/>
        <p:guide pos="1755"/>
        <p:guide pos="2883"/>
        <p:guide pos="2519"/>
        <p:guide pos="4790"/>
        <p:guide pos="2487"/>
        <p:guide pos="1722"/>
        <p:guide pos="987"/>
        <p:guide pos="4818"/>
        <p:guide pos="3257"/>
        <p:guide/>
        <p:guide pos="3285"/>
        <p:guide pos="4022"/>
        <p:guide pos="4053"/>
        <p:guide pos="5544"/>
        <p:guide pos="220"/>
        <p:guide pos="34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8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mazon Ember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mazon Ember Regular" charset="0"/>
              </a:defRPr>
            </a:lvl1pPr>
          </a:lstStyle>
          <a:p>
            <a:fld id="{0B25AC41-3BEC-9247-8322-91B80C013F2D}" type="datetimeFigureOut">
              <a:rPr lang="en-US" smtClean="0"/>
              <a:pPr/>
              <a:t>6/21/19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mazon Ember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mazon Ember Regular" charset="0"/>
              </a:defRPr>
            </a:lvl1pPr>
          </a:lstStyle>
          <a:p>
            <a:fld id="{69C3F2ED-74C5-7D4F-8560-0CC253E9A4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1pPr>
    <a:lvl2pPr marL="4572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2pPr>
    <a:lvl3pPr marL="9144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3pPr>
    <a:lvl4pPr marL="13716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4pPr>
    <a:lvl5pPr marL="1828800" algn="l" defTabSz="457200" rtl="0" eaLnBrk="1" latinLnBrk="0" hangingPunct="1">
      <a:defRPr sz="1200" b="0" i="0" kern="1200">
        <a:solidFill>
          <a:schemeClr val="tx1"/>
        </a:solidFill>
        <a:latin typeface="Amazon Ember Regular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org such as healthcare and financial organizations have to exchange and store data.  Often times that data may contain  Protected health information(phi) or personally identifiable information(</a:t>
            </a:r>
            <a:r>
              <a:rPr lang="en-US" dirty="0" err="1"/>
              <a:t>pii</a:t>
            </a:r>
            <a:r>
              <a:rPr lang="en-US" dirty="0"/>
              <a:t>) that are highly sensitive in nature. </a:t>
            </a:r>
          </a:p>
          <a:p>
            <a:r>
              <a:rPr lang="en-US" dirty="0"/>
              <a:t>It is job zero for such orgs to protect PHI/PII data, prevent data loss and comply with regulations such as HIPAA.   These orgs are looking for new ways to protect their PHI/PII data.</a:t>
            </a:r>
          </a:p>
          <a:p>
            <a:r>
              <a:rPr lang="en-US" dirty="0"/>
              <a:t>I will demonstrate an approach on how you can protect and anonymize PHI/PII elements in your structured data such as patient records  and your unstructured data such as clinical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753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780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05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946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127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4720" y="-113413"/>
            <a:ext cx="9559547" cy="5408428"/>
          </a:xfrm>
          <a:prstGeom prst="rect">
            <a:avLst/>
          </a:prstGeom>
        </p:spPr>
      </p:pic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87899" y="1908228"/>
            <a:ext cx="7324988" cy="744537"/>
          </a:xfrm>
        </p:spPr>
        <p:txBody>
          <a:bodyPr>
            <a:noAutofit/>
          </a:bodyPr>
          <a:lstStyle>
            <a:lvl1pPr marL="0" indent="0" algn="l">
              <a:buNone/>
              <a:defRPr sz="4000" b="1" baseline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87899" y="2658575"/>
            <a:ext cx="6041582" cy="487849"/>
          </a:xfrm>
        </p:spPr>
        <p:txBody>
          <a:bodyPr/>
          <a:lstStyle>
            <a:lvl1pPr marL="0" indent="0" algn="l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137" y="439651"/>
            <a:ext cx="971555" cy="5829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A878A0-3C86-0940-8003-D1F89DD6732D}"/>
              </a:ext>
            </a:extLst>
          </p:cNvPr>
          <p:cNvSpPr txBox="1"/>
          <p:nvPr userDrawn="1"/>
        </p:nvSpPr>
        <p:spPr>
          <a:xfrm>
            <a:off x="489150" y="4802438"/>
            <a:ext cx="4198964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© 2019, Amazon Web Services, Inc. or its Affiliates. All rights reserved. </a:t>
            </a:r>
            <a:r>
              <a:rPr lang="en-US" sz="700" b="0" i="0" dirty="0">
                <a:solidFill>
                  <a:schemeClr val="tx1">
                    <a:lumMod val="50000"/>
                  </a:schemeClr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Amazon Confidential</a:t>
            </a:r>
            <a:endParaRPr lang="en-US" sz="700" b="0" i="0" dirty="0">
              <a:solidFill>
                <a:schemeClr val="tx1">
                  <a:lumMod val="50000"/>
                </a:schemeClr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CCDEB63D-15F9-BB4A-8CC3-DF76D7E7B7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7899" y="3593714"/>
            <a:ext cx="3683000" cy="433387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/>
            </a:lvl1pPr>
          </a:lstStyle>
          <a:p>
            <a:pPr lvl="0"/>
            <a:r>
              <a:rPr lang="en-US" dirty="0"/>
              <a:t>Click to edit Presenter, Team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C5E2DBBE-322A-744B-BB6B-C885C1590EA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7899" y="3974715"/>
            <a:ext cx="3683000" cy="369888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2005314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69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8CE7047-D222-5940-B25C-A4A258744DAF}"/>
              </a:ext>
            </a:extLst>
          </p:cNvPr>
          <p:cNvSpPr txBox="1"/>
          <p:nvPr userDrawn="1"/>
        </p:nvSpPr>
        <p:spPr>
          <a:xfrm>
            <a:off x="3327401" y="4707467"/>
            <a:ext cx="956732" cy="355599"/>
          </a:xfrm>
          <a:prstGeom prst="rect">
            <a:avLst/>
          </a:prstGeom>
          <a:solidFill>
            <a:srgbClr val="F2F4F4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24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04724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7607" y="-7089"/>
            <a:ext cx="9279213" cy="5249826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2822713" y="-28425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7436224" y="61049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11647" y="1674428"/>
            <a:ext cx="6069541" cy="1250668"/>
          </a:xfrm>
        </p:spPr>
        <p:txBody>
          <a:bodyPr anchor="ctr" anchorCtr="0">
            <a:noAutofit/>
          </a:bodyPr>
          <a:lstStyle>
            <a:lvl1pPr algn="l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2791" y="4706911"/>
            <a:ext cx="440655" cy="2643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7106EF-731F-5243-9D72-99202EFAC9EF}"/>
              </a:ext>
            </a:extLst>
          </p:cNvPr>
          <p:cNvSpPr txBox="1"/>
          <p:nvPr userDrawn="1"/>
        </p:nvSpPr>
        <p:spPr>
          <a:xfrm>
            <a:off x="489150" y="4802438"/>
            <a:ext cx="4198964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© 2019, Amazon Web Services, Inc. or its Affiliates. All rights reserved. </a:t>
            </a:r>
            <a:r>
              <a:rPr lang="en-US" sz="700" b="0" i="0" dirty="0">
                <a:solidFill>
                  <a:schemeClr val="tx1">
                    <a:lumMod val="50000"/>
                  </a:schemeClr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Amazon Confidential</a:t>
            </a:r>
            <a:endParaRPr lang="en-US" sz="700" b="0" i="0" dirty="0">
              <a:solidFill>
                <a:schemeClr val="tx1">
                  <a:lumMod val="50000"/>
                </a:schemeClr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822713" y="-28425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7436224" y="61049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475260" y="930149"/>
            <a:ext cx="6069541" cy="1250668"/>
          </a:xfrm>
        </p:spPr>
        <p:txBody>
          <a:bodyPr anchor="ctr" anchorCtr="0">
            <a:noAutofit/>
          </a:bodyPr>
          <a:lstStyle>
            <a:lvl1pPr algn="r"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822713" y="-28425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7436224" y="61049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11647" y="1674428"/>
            <a:ext cx="6069541" cy="1250668"/>
          </a:xfrm>
        </p:spPr>
        <p:txBody>
          <a:bodyPr anchor="ctr" anchorCtr="0">
            <a:noAutofit/>
          </a:bodyPr>
          <a:lstStyle>
            <a:lvl1pPr algn="l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0702" y="1550831"/>
            <a:ext cx="7772400" cy="1021556"/>
          </a:xfrm>
        </p:spPr>
        <p:txBody>
          <a:bodyPr anchor="ctr">
            <a:noAutofit/>
          </a:bodyPr>
          <a:lstStyle>
            <a:lvl1pPr algn="l">
              <a:defRPr sz="4000" b="1" cap="none"/>
            </a:lvl1pPr>
          </a:lstStyle>
          <a:p>
            <a:r>
              <a:rPr lang="en-US" dirty="0"/>
              <a:t>Thank you!</a:t>
            </a:r>
          </a:p>
        </p:txBody>
      </p:sp>
      <p:sp>
        <p:nvSpPr>
          <p:cNvPr id="3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87899" y="2572387"/>
            <a:ext cx="3683000" cy="433387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4837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/>
          <a:lstStyle>
            <a:lvl1pPr>
              <a:defRPr>
                <a:solidFill>
                  <a:srgbClr val="41404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rgbClr val="414042"/>
                </a:solidFill>
              </a:defRPr>
            </a:lvl1pPr>
            <a:lvl2pPr marL="742950" indent="-285750">
              <a:buFont typeface="Arial"/>
              <a:buChar char="•"/>
              <a:defRPr>
                <a:solidFill>
                  <a:srgbClr val="414042"/>
                </a:solidFill>
              </a:defRPr>
            </a:lvl2pPr>
            <a:lvl3pPr marL="1143000" indent="-228600">
              <a:buFont typeface="Arial"/>
              <a:buChar char="•"/>
              <a:defRPr>
                <a:solidFill>
                  <a:srgbClr val="414042"/>
                </a:solidFill>
              </a:defRPr>
            </a:lvl3pPr>
            <a:lvl4pPr>
              <a:defRPr>
                <a:solidFill>
                  <a:srgbClr val="414042"/>
                </a:solidFill>
              </a:defRPr>
            </a:lvl4pPr>
            <a:lvl5pPr>
              <a:defRPr>
                <a:solidFill>
                  <a:srgbClr val="41404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8459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/>
          <a:lstStyle>
            <a:lvl1pPr>
              <a:defRPr>
                <a:solidFill>
                  <a:srgbClr val="41404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336613" y="1010408"/>
            <a:ext cx="8207742" cy="3641926"/>
          </a:xfrm>
          <a:noFill/>
        </p:spPr>
        <p:txBody>
          <a:bodyPr/>
          <a:lstStyle>
            <a:lvl1pPr marL="0" indent="0">
              <a:buNone/>
              <a:defRPr lang="en-US" sz="1100">
                <a:solidFill>
                  <a:srgbClr val="3366FF"/>
                </a:solidFill>
                <a:effectLst/>
                <a:latin typeface="Lucida Console" panose="020B0609040504020204" pitchFamily="49" charset="0"/>
              </a:defRPr>
            </a:lvl1pPr>
            <a:lvl2pPr marL="457200" indent="0">
              <a:buNone/>
              <a:defRPr>
                <a:latin typeface="Lucida Console" panose="020B0609040504020204" pitchFamily="49" charset="0"/>
              </a:defRPr>
            </a:lvl2pPr>
            <a:lvl3pPr marL="914400" indent="0">
              <a:buNone/>
              <a:defRPr>
                <a:latin typeface="Lucida Console" panose="020B0609040504020204" pitchFamily="49" charset="0"/>
              </a:defRPr>
            </a:lvl3pPr>
            <a:lvl4pPr marL="1371600" indent="0">
              <a:buNone/>
              <a:defRPr>
                <a:latin typeface="Lucida Console" panose="020B0609040504020204" pitchFamily="49" charset="0"/>
              </a:defRPr>
            </a:lvl4pPr>
            <a:lvl5pPr marL="1828800" indent="0">
              <a:buNone/>
              <a:defRPr>
                <a:latin typeface="Lucida Console" panose="020B0609040504020204" pitchFamily="49" charset="0"/>
              </a:defRPr>
            </a:lvl5pPr>
          </a:lstStyle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Syntax Test file for 68k Assembly code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Some comments about this file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.D0 00000000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MS 2100 00000002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2000;DI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LEA.L $002100,A1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#2,-(A1)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BSR $00002050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2050;DI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(A1)+,D1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(A1),D2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ADD.L D1,D2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D2,D0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RTS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96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394" y="1969202"/>
            <a:ext cx="7772400" cy="930105"/>
          </a:xfrm>
        </p:spPr>
        <p:txBody>
          <a:bodyPr anchor="ctr">
            <a:noAutofit/>
          </a:bodyPr>
          <a:lstStyle>
            <a:lvl1pPr algn="l">
              <a:defRPr sz="4000" b="1" cap="none">
                <a:solidFill>
                  <a:srgbClr val="41404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4837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>
            <a:normAutofit/>
          </a:bodyPr>
          <a:lstStyle>
            <a:lvl1pPr>
              <a:defRPr sz="2800">
                <a:solidFill>
                  <a:srgbClr val="41404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3575" y="1012507"/>
            <a:ext cx="4038600" cy="3472073"/>
          </a:xfrm>
        </p:spPr>
        <p:txBody>
          <a:bodyPr/>
          <a:lstStyle>
            <a:lvl1pPr>
              <a:defRPr sz="2200">
                <a:solidFill>
                  <a:srgbClr val="414042"/>
                </a:solidFill>
              </a:defRPr>
            </a:lvl1pPr>
            <a:lvl2pPr>
              <a:defRPr sz="2000">
                <a:solidFill>
                  <a:srgbClr val="414042"/>
                </a:solidFill>
              </a:defRPr>
            </a:lvl2pPr>
            <a:lvl3pPr>
              <a:defRPr sz="1600">
                <a:solidFill>
                  <a:srgbClr val="414042"/>
                </a:solidFill>
              </a:defRPr>
            </a:lvl3pPr>
            <a:lvl4pPr>
              <a:defRPr sz="1600">
                <a:solidFill>
                  <a:srgbClr val="414042"/>
                </a:solidFill>
              </a:defRPr>
            </a:lvl4pPr>
            <a:lvl5pPr>
              <a:defRPr sz="1600">
                <a:solidFill>
                  <a:srgbClr val="41404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24575" y="1012507"/>
            <a:ext cx="4038600" cy="3472073"/>
          </a:xfrm>
        </p:spPr>
        <p:txBody>
          <a:bodyPr/>
          <a:lstStyle>
            <a:lvl1pPr>
              <a:defRPr sz="2200">
                <a:solidFill>
                  <a:srgbClr val="414042"/>
                </a:solidFill>
              </a:defRPr>
            </a:lvl1pPr>
            <a:lvl2pPr>
              <a:defRPr sz="2000">
                <a:solidFill>
                  <a:srgbClr val="414042"/>
                </a:solidFill>
              </a:defRPr>
            </a:lvl2pPr>
            <a:lvl3pPr>
              <a:defRPr sz="1600">
                <a:solidFill>
                  <a:srgbClr val="414042"/>
                </a:solidFill>
              </a:defRPr>
            </a:lvl3pPr>
            <a:lvl4pPr>
              <a:defRPr sz="1600">
                <a:solidFill>
                  <a:srgbClr val="414042"/>
                </a:solidFill>
              </a:defRPr>
            </a:lvl4pPr>
            <a:lvl5pPr>
              <a:defRPr sz="1600">
                <a:solidFill>
                  <a:srgbClr val="41404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519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7743" y="1008053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7743" y="1487874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>
            <a:normAutofit/>
          </a:bodyPr>
          <a:lstStyle>
            <a:lvl1pPr>
              <a:defRPr sz="2800">
                <a:solidFill>
                  <a:srgbClr val="41404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25569" y="1008053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/>
          </p:nvPr>
        </p:nvSpPr>
        <p:spPr>
          <a:xfrm>
            <a:off x="4525569" y="1487874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287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7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7518" y="1011542"/>
            <a:ext cx="2442633" cy="33944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1371600" indent="0">
              <a:buNone/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3231001" y="1011542"/>
            <a:ext cx="2442633" cy="33944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1371600" indent="0">
              <a:buNone/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1"/>
          </p:nvPr>
        </p:nvSpPr>
        <p:spPr>
          <a:xfrm>
            <a:off x="6124485" y="1011542"/>
            <a:ext cx="2442633" cy="33944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1371600" indent="0">
              <a:buNone/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826396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742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1"/>
          </p:nvPr>
        </p:nvSpPr>
        <p:spPr>
          <a:xfrm>
            <a:off x="2496747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/>
          </p:nvPr>
        </p:nvSpPr>
        <p:spPr>
          <a:xfrm>
            <a:off x="4634585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5"/>
          </p:nvPr>
        </p:nvSpPr>
        <p:spPr>
          <a:xfrm>
            <a:off x="6990345" y="3127084"/>
            <a:ext cx="1797050" cy="34094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4140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37742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496747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4634585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6990345" y="1604354"/>
            <a:ext cx="1797050" cy="1344612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505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 -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5451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half" idx="2"/>
          </p:nvPr>
        </p:nvSpPr>
        <p:spPr>
          <a:xfrm>
            <a:off x="339939" y="2151897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1"/>
          </p:nvPr>
        </p:nvSpPr>
        <p:spPr>
          <a:xfrm>
            <a:off x="3479314" y="2151897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13"/>
          </p:nvPr>
        </p:nvSpPr>
        <p:spPr>
          <a:xfrm>
            <a:off x="6624980" y="2151897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39939" y="3963640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17"/>
          </p:nvPr>
        </p:nvSpPr>
        <p:spPr>
          <a:xfrm>
            <a:off x="3479308" y="3963640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9"/>
          </p:nvPr>
        </p:nvSpPr>
        <p:spPr>
          <a:xfrm>
            <a:off x="6624974" y="3963640"/>
            <a:ext cx="1924050" cy="340940"/>
          </a:xfrm>
        </p:spPr>
        <p:txBody>
          <a:bodyPr>
            <a:noAutofit/>
          </a:bodyPr>
          <a:lstStyle>
            <a:lvl1pPr marL="0" indent="0" algn="ctr">
              <a:buNone/>
              <a:defRPr sz="1100" b="0" i="0">
                <a:solidFill>
                  <a:srgbClr val="41404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339939" y="928298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3479308" y="928298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6624974" y="928298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39939" y="2782372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3479308" y="2782372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6624974" y="2782372"/>
            <a:ext cx="1924050" cy="1100667"/>
          </a:xfrm>
        </p:spPr>
        <p:txBody>
          <a:bodyPr>
            <a:normAutofit/>
          </a:bodyPr>
          <a:lstStyle>
            <a:lvl1pPr>
              <a:defRPr sz="1400">
                <a:solidFill>
                  <a:srgbClr val="41404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093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6789" y="114936"/>
            <a:ext cx="8205304" cy="857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592" y="1009332"/>
            <a:ext cx="8205304" cy="35539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2791" y="4706911"/>
            <a:ext cx="440655" cy="2643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1C19C3-F0D5-8E4B-9953-3166DFB9605B}"/>
              </a:ext>
            </a:extLst>
          </p:cNvPr>
          <p:cNvSpPr txBox="1"/>
          <p:nvPr userDrawn="1"/>
        </p:nvSpPr>
        <p:spPr>
          <a:xfrm>
            <a:off x="489150" y="4802438"/>
            <a:ext cx="4198964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© 2019, Amazon Web Services, Inc. or its Affiliates. All rights reserved. </a:t>
            </a:r>
            <a:r>
              <a:rPr lang="en-US" sz="700" b="0" i="0" dirty="0">
                <a:solidFill>
                  <a:schemeClr val="tx1">
                    <a:lumMod val="50000"/>
                  </a:schemeClr>
                </a:solidFill>
                <a:effectLst/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Amazon Confidential</a:t>
            </a:r>
            <a:endParaRPr lang="en-US" sz="700" b="0" i="0" dirty="0">
              <a:solidFill>
                <a:schemeClr val="tx1">
                  <a:lumMod val="50000"/>
                </a:schemeClr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92" r:id="rId3"/>
    <p:sldLayoutId id="2147483677" r:id="rId4"/>
    <p:sldLayoutId id="2147483678" r:id="rId5"/>
    <p:sldLayoutId id="2147483679" r:id="rId6"/>
    <p:sldLayoutId id="2147483689" r:id="rId7"/>
    <p:sldLayoutId id="2147483690" r:id="rId8"/>
    <p:sldLayoutId id="2147483691" r:id="rId9"/>
    <p:sldLayoutId id="2147483680" r:id="rId10"/>
    <p:sldLayoutId id="2147483681" r:id="rId11"/>
    <p:sldLayoutId id="2147483682" r:id="rId12"/>
    <p:sldLayoutId id="2147483693" r:id="rId13"/>
    <p:sldLayoutId id="2147483694" r:id="rId14"/>
    <p:sldLayoutId id="2147483695" r:id="rId15"/>
    <p:sldLayoutId id="214748368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i="0" kern="1200">
          <a:solidFill>
            <a:srgbClr val="0E2735"/>
          </a:solidFill>
          <a:latin typeface="Amazon Ember Regular" charset="0"/>
          <a:ea typeface="+mj-ea"/>
          <a:cs typeface="Amazon Ember Regular" charset="0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2400" b="0" i="0" kern="1200">
          <a:solidFill>
            <a:srgbClr val="414042"/>
          </a:solidFill>
          <a:latin typeface="Amazon Ember Regular" charset="0"/>
          <a:ea typeface="+mn-ea"/>
          <a:cs typeface="Amazon Ember Regular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rgbClr val="414042"/>
          </a:solidFill>
          <a:latin typeface="Amazon Ember Regular" charset="0"/>
          <a:ea typeface="+mn-ea"/>
          <a:cs typeface="Amazon Ember Regular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rgbClr val="414042"/>
          </a:solidFill>
          <a:latin typeface="Amazon Ember Regular" charset="0"/>
          <a:ea typeface="+mn-ea"/>
          <a:cs typeface="Amazon Ember Regular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b="0" i="0" kern="1200">
          <a:solidFill>
            <a:srgbClr val="414042"/>
          </a:solidFill>
          <a:latin typeface="Amazon Ember Regular" charset="0"/>
          <a:ea typeface="+mn-ea"/>
          <a:cs typeface="Amazon Ember Regular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b="0" i="0" kern="1200">
          <a:solidFill>
            <a:srgbClr val="414042"/>
          </a:solidFill>
          <a:latin typeface="Amazon Ember Regular" charset="0"/>
          <a:ea typeface="+mn-ea"/>
          <a:cs typeface="Amazon Ember Regular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2E5E1-D047-46D5-8848-4807467F3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473" y="1775064"/>
            <a:ext cx="8531352" cy="1250668"/>
          </a:xfrm>
        </p:spPr>
        <p:txBody>
          <a:bodyPr/>
          <a:lstStyle/>
          <a:p>
            <a:r>
              <a:rPr lang="en-US" sz="3600" b="1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Protect and Anonymize PHI/PII </a:t>
            </a:r>
            <a:br>
              <a:rPr lang="en-US" sz="3600" b="1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</a:br>
            <a:r>
              <a:rPr lang="en-US" sz="3600" b="1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data in your datalake</a:t>
            </a:r>
            <a:br>
              <a:rPr lang="en-US" sz="3600" dirty="0">
                <a:gradFill>
                  <a:gsLst>
                    <a:gs pos="79279">
                      <a:srgbClr val="DF3312"/>
                    </a:gs>
                    <a:gs pos="19469">
                      <a:srgbClr val="DF3312"/>
                    </a:gs>
                  </a:gsLst>
                  <a:lin ang="16200000" scaled="1"/>
                </a:gra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</a:br>
            <a:br>
              <a:rPr lang="en-US" sz="2800" dirty="0"/>
            </a:br>
            <a:endParaRPr lang="en-US" sz="2400" dirty="0">
              <a:solidFill>
                <a:schemeClr val="accent1"/>
              </a:solidFill>
              <a:latin typeface="Amazon Ember Heavy" panose="020B0803020204020204" pitchFamily="34" charset="0"/>
              <a:ea typeface="Amazon Ember Heavy" panose="020B0803020204020204" pitchFamily="34" charset="0"/>
              <a:cs typeface="Amazon Ember Heavy" panose="020B0803020204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224D36C-E4FF-4710-9989-25054919BE91}"/>
              </a:ext>
            </a:extLst>
          </p:cNvPr>
          <p:cNvSpPr txBox="1">
            <a:spLocks/>
          </p:cNvSpPr>
          <p:nvPr/>
        </p:nvSpPr>
        <p:spPr>
          <a:xfrm>
            <a:off x="347473" y="2856369"/>
            <a:ext cx="6022491" cy="43338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0" i="0" kern="1200">
                <a:solidFill>
                  <a:schemeClr val="accent6">
                    <a:lumMod val="50000"/>
                  </a:schemeClr>
                </a:solidFill>
                <a:latin typeface="Amazon Ember Regular" charset="0"/>
                <a:ea typeface="+mj-ea"/>
                <a:cs typeface="Amazon Ember Regular" charset="0"/>
              </a:defRPr>
            </a:lvl1pPr>
          </a:lstStyle>
          <a:p>
            <a:r>
              <a:rPr lang="en-US" sz="1800" dirty="0">
                <a:solidFill>
                  <a:srgbClr val="232F3E"/>
                </a:solidFill>
              </a:rPr>
              <a:t>RE:INFORCE 2019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8DC04B7-BB3B-E742-BBEC-17F390062650}"/>
              </a:ext>
            </a:extLst>
          </p:cNvPr>
          <p:cNvSpPr txBox="1">
            <a:spLocks/>
          </p:cNvSpPr>
          <p:nvPr/>
        </p:nvSpPr>
        <p:spPr>
          <a:xfrm>
            <a:off x="3958320" y="2856369"/>
            <a:ext cx="6022491" cy="43338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0" i="0" kern="1200">
                <a:solidFill>
                  <a:schemeClr val="accent6">
                    <a:lumMod val="50000"/>
                  </a:schemeClr>
                </a:solidFill>
                <a:latin typeface="Amazon Ember Regular" charset="0"/>
                <a:ea typeface="+mj-ea"/>
                <a:cs typeface="Amazon Ember Regular" charset="0"/>
              </a:defRPr>
            </a:lvl1pPr>
          </a:lstStyle>
          <a:p>
            <a:r>
              <a:rPr lang="en-US" sz="1800" dirty="0">
                <a:solidFill>
                  <a:srgbClr val="232F3E"/>
                </a:solidFill>
              </a:rPr>
              <a:t>Ram Vittal, AWS Solutions Architect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865CE91-9688-0B48-9D8D-09E7B7332771}"/>
              </a:ext>
            </a:extLst>
          </p:cNvPr>
          <p:cNvSpPr txBox="1">
            <a:spLocks/>
          </p:cNvSpPr>
          <p:nvPr/>
        </p:nvSpPr>
        <p:spPr>
          <a:xfrm>
            <a:off x="3958320" y="3208415"/>
            <a:ext cx="6022491" cy="43338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0" i="0" kern="1200">
                <a:solidFill>
                  <a:schemeClr val="accent6">
                    <a:lumMod val="50000"/>
                  </a:schemeClr>
                </a:solidFill>
                <a:latin typeface="Amazon Ember Regular" charset="0"/>
                <a:ea typeface="+mj-ea"/>
                <a:cs typeface="Amazon Ember Regular" charset="0"/>
              </a:defRPr>
            </a:lvl1pPr>
          </a:lstStyle>
          <a:p>
            <a:r>
              <a:rPr lang="en-US" sz="1800" dirty="0">
                <a:solidFill>
                  <a:srgbClr val="232F3E"/>
                </a:solidFill>
              </a:rPr>
              <a:t>Rueben Jimenez, AWS Solutions Architect</a:t>
            </a:r>
          </a:p>
        </p:txBody>
      </p:sp>
      <p:sp useBgFill="1">
        <p:nvSpPr>
          <p:cNvPr id="3" name="TextBox 2">
            <a:extLst>
              <a:ext uri="{FF2B5EF4-FFF2-40B4-BE49-F238E27FC236}">
                <a16:creationId xmlns:a16="http://schemas.microsoft.com/office/drawing/2014/main" id="{845C1784-3909-324D-9B68-37EB385CB47B}"/>
              </a:ext>
            </a:extLst>
          </p:cNvPr>
          <p:cNvSpPr txBox="1"/>
          <p:nvPr/>
        </p:nvSpPr>
        <p:spPr>
          <a:xfrm>
            <a:off x="3326675" y="4774168"/>
            <a:ext cx="88827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27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E6BF706E-9176-4996-A298-4CC197A4D897}"/>
              </a:ext>
            </a:extLst>
          </p:cNvPr>
          <p:cNvSpPr/>
          <p:nvPr/>
        </p:nvSpPr>
        <p:spPr>
          <a:xfrm>
            <a:off x="355985" y="231214"/>
            <a:ext cx="7918887" cy="4513442"/>
          </a:xfrm>
          <a:prstGeom prst="rect">
            <a:avLst/>
          </a:prstGeom>
          <a:ln>
            <a:noFill/>
          </a:ln>
        </p:spPr>
        <p:txBody>
          <a:bodyPr wrap="square" lIns="182880" tIns="146304" rIns="182880" bIns="146304" anchor="ctr" anchorCtr="0">
            <a:noAutofit/>
          </a:bodyPr>
          <a:lstStyle/>
          <a:p>
            <a:pPr>
              <a:spcAft>
                <a:spcPts val="800"/>
              </a:spcAft>
            </a:pPr>
            <a:endParaRPr lang="en-US" sz="2000" dirty="0">
              <a:gradFill>
                <a:gsLst>
                  <a:gs pos="79279">
                    <a:srgbClr val="DF3312"/>
                  </a:gs>
                  <a:gs pos="19469">
                    <a:srgbClr val="DF3312"/>
                  </a:gs>
                </a:gsLst>
                <a:lin ang="16200000" scaled="1"/>
              </a:gra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>
              <a:spcAft>
                <a:spcPts val="800"/>
              </a:spcAft>
            </a:pPr>
            <a:endParaRPr lang="en-US" sz="2000" dirty="0">
              <a:solidFill>
                <a:schemeClr val="accent1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>
              <a:spcAft>
                <a:spcPts val="800"/>
              </a:spcAft>
            </a:pPr>
            <a:r>
              <a:rPr lang="en-US" sz="2000" b="1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Protect and Anonymize PHI/PII data in your datalake</a:t>
            </a:r>
          </a:p>
          <a:p>
            <a:pPr>
              <a:spcAft>
                <a:spcPts val="800"/>
              </a:spcAft>
            </a:pPr>
            <a:endParaRPr lang="en-US" sz="2000" dirty="0">
              <a:solidFill>
                <a:schemeClr val="bg2">
                  <a:lumMod val="10000"/>
                </a:schemeClr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marL="285750" indent="-285750">
              <a:spcAft>
                <a:spcPts val="800"/>
              </a:spcAft>
              <a:buFont typeface="Wingdings" pitchFamily="2" charset="2"/>
              <a:buChar char="q"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Protect and anonymize your sensitive structured and unstructured data </a:t>
            </a:r>
          </a:p>
          <a:p>
            <a:pPr marL="285750" indent="-285750">
              <a:spcAft>
                <a:spcPts val="800"/>
              </a:spcAft>
              <a:buFont typeface="Wingdings" pitchFamily="2" charset="2"/>
              <a:buChar char="q"/>
            </a:pPr>
            <a:endParaRPr lang="en-US" sz="1600" dirty="0">
              <a:solidFill>
                <a:schemeClr val="bg2">
                  <a:lumMod val="10000"/>
                </a:schemeClr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 marL="285750" indent="-285750">
              <a:spcAft>
                <a:spcPts val="800"/>
              </a:spcAft>
              <a:buFont typeface="Wingdings" pitchFamily="2" charset="2"/>
              <a:buChar char="q"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Prevent against data loss and comply with regulatory compliance (HIPAA)</a:t>
            </a:r>
          </a:p>
          <a:p>
            <a:pPr marL="285750" indent="-285750">
              <a:spcAft>
                <a:spcPts val="800"/>
              </a:spcAft>
              <a:buFont typeface="Wingdings" pitchFamily="2" charset="2"/>
              <a:buChar char="q"/>
            </a:pPr>
            <a:endParaRPr lang="en-US" sz="1600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spcAft>
                <a:spcPts val="800"/>
              </a:spcAft>
              <a:buFont typeface="Wingdings" pitchFamily="2" charset="2"/>
              <a:buChar char="q"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Anonymize sensitive fields in your structured data such as patient records</a:t>
            </a:r>
          </a:p>
          <a:p>
            <a:pPr marL="285750" indent="-285750">
              <a:spcAft>
                <a:spcPts val="800"/>
              </a:spcAft>
              <a:buFont typeface="Wingdings" pitchFamily="2" charset="2"/>
              <a:buChar char="q"/>
            </a:pPr>
            <a:endParaRPr lang="en-US" sz="1600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spcAft>
                <a:spcPts val="800"/>
              </a:spcAft>
              <a:buFont typeface="Wingdings" pitchFamily="2" charset="2"/>
              <a:buChar char="q"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Anonymize sensitive fields in your unstructured data such as clinical notes</a:t>
            </a:r>
            <a:endParaRPr lang="en-US" sz="1600" dirty="0">
              <a:solidFill>
                <a:schemeClr val="bg2">
                  <a:lumMod val="10000"/>
                </a:schemeClr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  <a:p>
            <a:pPr>
              <a:spcAft>
                <a:spcPts val="800"/>
              </a:spcAft>
            </a:pPr>
            <a:br>
              <a:rPr lang="en-US" sz="1600" dirty="0">
                <a:solidFill>
                  <a:schemeClr val="bg2">
                    <a:lumMod val="1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</a:br>
            <a:endParaRPr lang="en-US" sz="1600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R="0" lvl="0">
              <a:spcBef>
                <a:spcPts val="0"/>
              </a:spcBef>
              <a:spcAft>
                <a:spcPts val="800"/>
              </a:spcAft>
            </a:pPr>
            <a:endParaRPr lang="en-US" sz="1100" dirty="0">
              <a:gradFill>
                <a:gsLst>
                  <a:gs pos="19469">
                    <a:schemeClr val="tx1"/>
                  </a:gs>
                  <a:gs pos="76000">
                    <a:schemeClr val="tx1"/>
                  </a:gs>
                </a:gsLst>
              </a:gra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33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DF2E64D-CFCB-8345-BFBF-4229FC281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737" y="46238"/>
            <a:ext cx="8970263" cy="545192"/>
          </a:xfrm>
        </p:spPr>
        <p:txBody>
          <a:bodyPr/>
          <a:lstStyle/>
          <a:p>
            <a:r>
              <a:rPr lang="en-US" sz="2000" b="1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Protect and Anonymize PHI/PII data in your datalake</a:t>
            </a:r>
            <a:br>
              <a:rPr lang="en-US" sz="2000" b="1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</a:br>
            <a:r>
              <a:rPr lang="en-US" sz="2000" b="1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Solution Architecture</a:t>
            </a:r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996AAF2D-2418-4145-83A9-FDA71127AA34}"/>
              </a:ext>
            </a:extLst>
          </p:cNvPr>
          <p:cNvSpPr/>
          <p:nvPr/>
        </p:nvSpPr>
        <p:spPr>
          <a:xfrm>
            <a:off x="3335383" y="4763589"/>
            <a:ext cx="923108" cy="156754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8098CA-44CC-8A47-AB9C-688FAD88D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319" y="694266"/>
            <a:ext cx="7189077" cy="387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6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BB165A-032C-5A4B-B82F-88C96868F496}"/>
              </a:ext>
            </a:extLst>
          </p:cNvPr>
          <p:cNvSpPr txBox="1"/>
          <p:nvPr/>
        </p:nvSpPr>
        <p:spPr>
          <a:xfrm>
            <a:off x="6642980" y="1900247"/>
            <a:ext cx="6856326" cy="269843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050" b="1" u="sng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Protected Health Information (PHI)</a:t>
            </a:r>
          </a:p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05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Mr. Smith : </a:t>
            </a:r>
            <a:r>
              <a:rPr lang="en-US" sz="1050" b="1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Name</a:t>
            </a:r>
          </a:p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05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63 : </a:t>
            </a:r>
            <a:r>
              <a:rPr lang="en-US" sz="1050" b="1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Age</a:t>
            </a:r>
          </a:p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05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Seattle : </a:t>
            </a:r>
            <a:r>
              <a:rPr lang="en-US" sz="1050" b="1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Address</a:t>
            </a:r>
          </a:p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05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Teacher : </a:t>
            </a:r>
            <a:r>
              <a:rPr lang="en-US" sz="1050" b="1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Profession</a:t>
            </a:r>
          </a:p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05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John: </a:t>
            </a:r>
            <a:r>
              <a:rPr lang="en-US" sz="1050" b="1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Name</a:t>
            </a:r>
          </a:p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05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University of Washington: </a:t>
            </a:r>
            <a:r>
              <a:rPr lang="en-US" sz="1050" b="1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Address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2FD712C-AB6C-9F4B-857A-4169EC189C17}"/>
              </a:ext>
            </a:extLst>
          </p:cNvPr>
          <p:cNvSpPr txBox="1">
            <a:spLocks/>
          </p:cNvSpPr>
          <p:nvPr/>
        </p:nvSpPr>
        <p:spPr>
          <a:xfrm>
            <a:off x="164399" y="664866"/>
            <a:ext cx="14091538" cy="873186"/>
          </a:xfrm>
          <a:prstGeom prst="rect">
            <a:avLst/>
          </a:prstGeom>
          <a:noFill/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i="0" kern="1200">
                <a:solidFill>
                  <a:srgbClr val="0E2735"/>
                </a:solidFill>
                <a:latin typeface="Amazon Ember Regular" charset="0"/>
                <a:ea typeface="+mj-ea"/>
                <a:cs typeface="Amazon Ember Regular" charset="0"/>
              </a:defRPr>
            </a:lvl1pPr>
          </a:lstStyle>
          <a:p>
            <a:r>
              <a:rPr lang="en-US" dirty="0">
                <a:solidFill>
                  <a:srgbClr val="232F3E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Amazon Comprehend </a:t>
            </a:r>
            <a:r>
              <a:rPr lang="en-US" dirty="0">
                <a:solidFill>
                  <a:schemeClr val="tx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– </a:t>
            </a:r>
            <a:r>
              <a:rPr lang="en-US" dirty="0">
                <a:solidFill>
                  <a:schemeClr val="accent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PHId</a:t>
            </a:r>
            <a:r>
              <a:rPr lang="en-US" dirty="0">
                <a:solidFill>
                  <a:schemeClr val="tx1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lang="en-US" dirty="0">
                <a:solidFill>
                  <a:srgbClr val="232F3E"/>
                </a:solidFill>
                <a:latin typeface="Amazon Ember Light" panose="020B0403020204020204" pitchFamily="34" charset="0"/>
                <a:cs typeface="Amazon Ember Light" panose="020B0403020204020204" pitchFamily="34" charset="0"/>
              </a:rPr>
              <a:t>API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6617CF4A-C783-3946-88CE-9AA88039750F}"/>
              </a:ext>
            </a:extLst>
          </p:cNvPr>
          <p:cNvSpPr txBox="1">
            <a:spLocks/>
          </p:cNvSpPr>
          <p:nvPr/>
        </p:nvSpPr>
        <p:spPr>
          <a:xfrm>
            <a:off x="416447" y="2683647"/>
            <a:ext cx="6793723" cy="257617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b="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  <a:lvl2pPr marL="403388" marR="0" indent="0" algn="l" defTabSz="109727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2pPr>
            <a:lvl3pPr marL="672313" marR="0" indent="0" algn="l" defTabSz="109727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3pPr>
            <a:lvl4pPr marL="941238" marR="0" indent="0" algn="l" defTabSz="109727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4pPr>
            <a:lvl5pPr marL="1210163" marR="0" indent="0" algn="l" defTabSz="109727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solidFill>
                  <a:schemeClr val="tx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5pPr>
            <a:lvl6pPr marL="3017513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53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792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32" indent="-274320" algn="l" defTabSz="10972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accent1"/>
                </a:solidFill>
              </a:rPr>
              <a:t>Mr. Smith is a 63-year-old gentleman with coronary artery disease </a:t>
            </a:r>
          </a:p>
          <a:p>
            <a:r>
              <a:rPr lang="en-US" sz="1400" dirty="0">
                <a:solidFill>
                  <a:schemeClr val="accent1"/>
                </a:solidFill>
              </a:rPr>
              <a:t>and hypertension. He currently lives in Seattle and works as a teacher. </a:t>
            </a:r>
          </a:p>
          <a:p>
            <a:r>
              <a:rPr lang="en-US" sz="1400" dirty="0">
                <a:solidFill>
                  <a:schemeClr val="accent1"/>
                </a:solidFill>
              </a:rPr>
              <a:t>He currently lives in Seattle and works as a teacher. </a:t>
            </a:r>
          </a:p>
          <a:p>
            <a:r>
              <a:rPr lang="en-US" sz="1400" dirty="0">
                <a:solidFill>
                  <a:schemeClr val="accent1"/>
                </a:solidFill>
              </a:rPr>
              <a:t>His PCP, Dr. John, works at the University of Washington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CC9590B2-ED0D-FF43-94A7-F2367E05DC2B}"/>
              </a:ext>
            </a:extLst>
          </p:cNvPr>
          <p:cNvSpPr/>
          <p:nvPr/>
        </p:nvSpPr>
        <p:spPr>
          <a:xfrm>
            <a:off x="6438569" y="294856"/>
            <a:ext cx="408821" cy="4733423"/>
          </a:xfrm>
          <a:prstGeom prst="leftBrace">
            <a:avLst>
              <a:gd name="adj1" fmla="val 8333"/>
              <a:gd name="adj2" fmla="val 69035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389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78AD58-005B-BC41-AA03-4ED85724DFA9}"/>
              </a:ext>
            </a:extLst>
          </p:cNvPr>
          <p:cNvSpPr/>
          <p:nvPr/>
        </p:nvSpPr>
        <p:spPr>
          <a:xfrm>
            <a:off x="164399" y="1983912"/>
            <a:ext cx="658655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aws </a:t>
            </a:r>
            <a:r>
              <a:rPr lang="en-US" sz="120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comprehend-medical</a:t>
            </a:r>
            <a:r>
              <a:rPr lang="en-US" sz="140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detect-phi --region </a:t>
            </a:r>
            <a:r>
              <a:rPr lang="en-US" sz="120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us-east-1</a:t>
            </a:r>
            <a:r>
              <a:rPr lang="en-US" sz="140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 --text “&lt;Insert Text Here&gt;”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EFE5C8-58D3-544A-A692-46C6F0E54AFB}"/>
              </a:ext>
            </a:extLst>
          </p:cNvPr>
          <p:cNvSpPr/>
          <p:nvPr/>
        </p:nvSpPr>
        <p:spPr>
          <a:xfrm>
            <a:off x="6796681" y="366001"/>
            <a:ext cx="2074345" cy="1461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In addition to extracting PHI, the PHId API identifies </a:t>
            </a:r>
          </a:p>
          <a:p>
            <a:pPr>
              <a:lnSpc>
                <a:spcPct val="125000"/>
              </a:lnSpc>
            </a:pPr>
            <a:r>
              <a:rPr lang="en-US" sz="120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relevant patient identifiers described in HIPAA Safe </a:t>
            </a:r>
          </a:p>
          <a:p>
            <a:pPr>
              <a:lnSpc>
                <a:spcPct val="125000"/>
              </a:lnSpc>
            </a:pPr>
            <a:r>
              <a:rPr lang="en-US" sz="1200" dirty="0">
                <a:solidFill>
                  <a:srgbClr val="232F3E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Harbor method of de-identification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C65385E9-2C70-A948-838D-DE1E4AD1D41F}"/>
              </a:ext>
            </a:extLst>
          </p:cNvPr>
          <p:cNvSpPr/>
          <p:nvPr/>
        </p:nvSpPr>
        <p:spPr bwMode="auto">
          <a:xfrm>
            <a:off x="2924883" y="2468868"/>
            <a:ext cx="586099" cy="821627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accent1"/>
              </a:solidFill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5B75EB-F10D-AF4D-9BDF-B94BE958944D}"/>
              </a:ext>
            </a:extLst>
          </p:cNvPr>
          <p:cNvSpPr/>
          <p:nvPr/>
        </p:nvSpPr>
        <p:spPr>
          <a:xfrm>
            <a:off x="164399" y="1330832"/>
            <a:ext cx="61070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Personal Health Information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5538D64-C67F-944E-8741-934E2CFFD356}"/>
              </a:ext>
            </a:extLst>
          </p:cNvPr>
          <p:cNvSpPr txBox="1">
            <a:spLocks/>
          </p:cNvSpPr>
          <p:nvPr/>
        </p:nvSpPr>
        <p:spPr>
          <a:xfrm>
            <a:off x="164399" y="134454"/>
            <a:ext cx="8706627" cy="545192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i="0" kern="1200">
                <a:solidFill>
                  <a:srgbClr val="0E2735"/>
                </a:solidFill>
                <a:latin typeface="Amazon Ember Regular" charset="0"/>
                <a:ea typeface="+mj-ea"/>
                <a:cs typeface="Amazon Ember Regular" charset="0"/>
              </a:defRPr>
            </a:lvl1pPr>
          </a:lstStyle>
          <a:p>
            <a:pPr>
              <a:spcAft>
                <a:spcPts val="800"/>
              </a:spcAft>
            </a:pPr>
            <a:r>
              <a:rPr lang="en-US" sz="1800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Protect and Anonymize PHI/PII data in your datalake</a:t>
            </a:r>
          </a:p>
        </p:txBody>
      </p:sp>
    </p:spTree>
    <p:extLst>
      <p:ext uri="{BB962C8B-B14F-4D97-AF65-F5344CB8AC3E}">
        <p14:creationId xmlns:p14="http://schemas.microsoft.com/office/powerpoint/2010/main" val="362555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41D32C0A-C133-4FEE-A92C-3CDDA8F526AE}"/>
              </a:ext>
            </a:extLst>
          </p:cNvPr>
          <p:cNvSpPr/>
          <p:nvPr/>
        </p:nvSpPr>
        <p:spPr>
          <a:xfrm>
            <a:off x="1018478" y="2188974"/>
            <a:ext cx="17983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800"/>
              </a:spcBef>
            </a:pPr>
            <a:r>
              <a:rPr lang="en-US" sz="1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mazon Ember Regular" charset="0"/>
              </a:rPr>
              <a:t>AWS Identity &amp; Access Management (IAM)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1E25A49-482A-44C9-9D3B-AE974BEFEE5E}"/>
              </a:ext>
            </a:extLst>
          </p:cNvPr>
          <p:cNvSpPr/>
          <p:nvPr/>
        </p:nvSpPr>
        <p:spPr>
          <a:xfrm>
            <a:off x="2700618" y="2192293"/>
            <a:ext cx="1787618" cy="656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800"/>
              </a:spcBef>
            </a:pPr>
            <a:r>
              <a:rPr lang="en-US" sz="1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mazon Ember Regular" charset="0"/>
              </a:rPr>
              <a:t>AWS CloudTrail</a:t>
            </a:r>
          </a:p>
          <a:p>
            <a:pPr lvl="0" algn="ctr">
              <a:spcBef>
                <a:spcPts val="800"/>
              </a:spcBef>
            </a:pPr>
            <a:r>
              <a:rPr lang="en-US" sz="1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mazon Ember Regular" charset="0"/>
              </a:rPr>
              <a:t>Amazon</a:t>
            </a:r>
            <a:br>
              <a:rPr lang="en-US" sz="1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mazon Ember Regular" charset="0"/>
              </a:rPr>
            </a:br>
            <a:r>
              <a:rPr lang="en-US" sz="1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mazon Ember Regular" charset="0"/>
              </a:rPr>
              <a:t>CloudWatch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7BF523-DD48-450B-A87F-BD576F518FF0}"/>
              </a:ext>
            </a:extLst>
          </p:cNvPr>
          <p:cNvSpPr/>
          <p:nvPr/>
        </p:nvSpPr>
        <p:spPr>
          <a:xfrm>
            <a:off x="4485104" y="2217549"/>
            <a:ext cx="1748898" cy="656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800"/>
              </a:spcBef>
            </a:pPr>
            <a:r>
              <a:rPr lang="en-US" sz="1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mazon Ember Regular" charset="0"/>
              </a:rPr>
              <a:t>AWS Shield</a:t>
            </a:r>
          </a:p>
          <a:p>
            <a:pPr lvl="0" algn="ctr">
              <a:spcBef>
                <a:spcPts val="800"/>
              </a:spcBef>
            </a:pPr>
            <a:r>
              <a:rPr lang="en-US" sz="1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mazon Ember Regular" charset="0"/>
              </a:rPr>
              <a:t>AWS WAF – Web application firewall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1C18575-A94C-4AAC-A8EE-1CAD4C77AB16}"/>
              </a:ext>
            </a:extLst>
          </p:cNvPr>
          <p:cNvSpPr/>
          <p:nvPr/>
        </p:nvSpPr>
        <p:spPr>
          <a:xfrm>
            <a:off x="6259840" y="2217549"/>
            <a:ext cx="1748898" cy="91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800"/>
              </a:spcBef>
            </a:pPr>
            <a:r>
              <a:rPr lang="en-US" sz="1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mazon Ember Regular" charset="0"/>
              </a:rPr>
              <a:t>AWS Glue</a:t>
            </a:r>
          </a:p>
          <a:p>
            <a:pPr algn="ctr">
              <a:spcBef>
                <a:spcPts val="800"/>
              </a:spcBef>
            </a:pPr>
            <a:r>
              <a:rPr lang="en-US" sz="1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mazon Ember Regular" charset="0"/>
              </a:rPr>
              <a:t>AWS Lakeformation</a:t>
            </a:r>
          </a:p>
          <a:p>
            <a:pPr algn="ctr">
              <a:spcBef>
                <a:spcPts val="800"/>
              </a:spcBef>
            </a:pPr>
            <a:r>
              <a:rPr lang="en-US" sz="1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mazon Ember Regular" charset="0"/>
              </a:rPr>
              <a:t>Amazon Comprehend Medical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6E614CF-8ED0-4AD6-9D42-1C2065D00094}"/>
              </a:ext>
            </a:extLst>
          </p:cNvPr>
          <p:cNvSpPr/>
          <p:nvPr/>
        </p:nvSpPr>
        <p:spPr>
          <a:xfrm>
            <a:off x="1101615" y="1604265"/>
            <a:ext cx="16150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Identity &amp; access management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2A1F52E-7F8E-4DFA-AF0D-7ACA46B5D010}"/>
              </a:ext>
            </a:extLst>
          </p:cNvPr>
          <p:cNvSpPr/>
          <p:nvPr/>
        </p:nvSpPr>
        <p:spPr>
          <a:xfrm>
            <a:off x="3139111" y="1608752"/>
            <a:ext cx="9813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Detective</a:t>
            </a:r>
            <a:br>
              <a:rPr lang="en-US" sz="1400" b="1" dirty="0">
                <a:solidFill>
                  <a:schemeClr val="accent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</a:br>
            <a:r>
              <a:rPr lang="en-US" sz="1400" b="1" dirty="0">
                <a:solidFill>
                  <a:schemeClr val="accent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controls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BC095CA-CDBB-479C-B90A-F941CA700EA8}"/>
              </a:ext>
            </a:extLst>
          </p:cNvPr>
          <p:cNvSpPr/>
          <p:nvPr/>
        </p:nvSpPr>
        <p:spPr>
          <a:xfrm>
            <a:off x="4682124" y="1608752"/>
            <a:ext cx="13548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chemeClr val="accent4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Infrastructure</a:t>
            </a:r>
            <a:br>
              <a:rPr lang="en-US" sz="1400" b="1" dirty="0">
                <a:solidFill>
                  <a:schemeClr val="accent4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</a:br>
            <a:r>
              <a:rPr lang="en-US" sz="1400" b="1" dirty="0">
                <a:solidFill>
                  <a:schemeClr val="accent4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protection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4D84346-4948-4F4B-A92E-60C6DC671F46}"/>
              </a:ext>
            </a:extLst>
          </p:cNvPr>
          <p:cNvSpPr/>
          <p:nvPr/>
        </p:nvSpPr>
        <p:spPr>
          <a:xfrm>
            <a:off x="6599528" y="1608752"/>
            <a:ext cx="10695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chemeClr val="accent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Data</a:t>
            </a:r>
            <a:br>
              <a:rPr lang="en-US" sz="1400" b="1" dirty="0">
                <a:solidFill>
                  <a:schemeClr val="accent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</a:br>
            <a:r>
              <a:rPr lang="en-US" sz="1400" b="1" dirty="0">
                <a:solidFill>
                  <a:schemeClr val="accent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protection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C81250B-0809-4202-A7A8-9678EE45A22E}"/>
              </a:ext>
            </a:extLst>
          </p:cNvPr>
          <p:cNvGrpSpPr/>
          <p:nvPr/>
        </p:nvGrpSpPr>
        <p:grpSpPr>
          <a:xfrm>
            <a:off x="6853046" y="977591"/>
            <a:ext cx="602690" cy="522960"/>
            <a:chOff x="6074054" y="963236"/>
            <a:chExt cx="602690" cy="522960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4FCB4D42-914E-4FF5-86E3-C30003FA70F1}"/>
                </a:ext>
              </a:extLst>
            </p:cNvPr>
            <p:cNvGrpSpPr/>
            <p:nvPr/>
          </p:nvGrpSpPr>
          <p:grpSpPr>
            <a:xfrm>
              <a:off x="6074054" y="963236"/>
              <a:ext cx="405452" cy="494035"/>
              <a:chOff x="2967116" y="2452488"/>
              <a:chExt cx="552801" cy="673576"/>
            </a:xfrm>
            <a:solidFill>
              <a:srgbClr val="F2F4F4"/>
            </a:solidFill>
          </p:grpSpPr>
          <p:sp>
            <p:nvSpPr>
              <p:cNvPr id="59" name="Flowchart: Magnetic Disk 58">
                <a:extLst>
                  <a:ext uri="{FF2B5EF4-FFF2-40B4-BE49-F238E27FC236}">
                    <a16:creationId xmlns:a16="http://schemas.microsoft.com/office/drawing/2014/main" id="{8B863058-321B-4DBA-BB2B-E24E51943289}"/>
                  </a:ext>
                </a:extLst>
              </p:cNvPr>
              <p:cNvSpPr/>
              <p:nvPr/>
            </p:nvSpPr>
            <p:spPr>
              <a:xfrm>
                <a:off x="2967116" y="2818452"/>
                <a:ext cx="552801" cy="307612"/>
              </a:xfrm>
              <a:prstGeom prst="flowChartMagneticDisk">
                <a:avLst/>
              </a:prstGeom>
              <a:grpFill/>
              <a:ln w="15875" cap="rnd">
                <a:solidFill>
                  <a:srgbClr val="232F3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Flowchart: Magnetic Disk 59">
                <a:extLst>
                  <a:ext uri="{FF2B5EF4-FFF2-40B4-BE49-F238E27FC236}">
                    <a16:creationId xmlns:a16="http://schemas.microsoft.com/office/drawing/2014/main" id="{90F5CC35-F60C-4E2F-A0D5-8E5B5F694974}"/>
                  </a:ext>
                </a:extLst>
              </p:cNvPr>
              <p:cNvSpPr/>
              <p:nvPr/>
            </p:nvSpPr>
            <p:spPr>
              <a:xfrm>
                <a:off x="2967116" y="2618994"/>
                <a:ext cx="552801" cy="307612"/>
              </a:xfrm>
              <a:prstGeom prst="flowChartMagneticDisk">
                <a:avLst/>
              </a:prstGeom>
              <a:grpFill/>
              <a:ln w="15875" cap="rnd">
                <a:solidFill>
                  <a:srgbClr val="232F3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Flowchart: Magnetic Disk 60">
                <a:extLst>
                  <a:ext uri="{FF2B5EF4-FFF2-40B4-BE49-F238E27FC236}">
                    <a16:creationId xmlns:a16="http://schemas.microsoft.com/office/drawing/2014/main" id="{ED9BA508-BCFD-444D-9E2E-D37C3C1F6F44}"/>
                  </a:ext>
                </a:extLst>
              </p:cNvPr>
              <p:cNvSpPr/>
              <p:nvPr/>
            </p:nvSpPr>
            <p:spPr>
              <a:xfrm>
                <a:off x="2967116" y="2452488"/>
                <a:ext cx="552801" cy="307612"/>
              </a:xfrm>
              <a:prstGeom prst="flowChartMagneticDisk">
                <a:avLst/>
              </a:prstGeom>
              <a:grpFill/>
              <a:ln w="15875" cap="rnd">
                <a:solidFill>
                  <a:srgbClr val="232F3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D3DA6EB-1705-44CB-A44C-CF4D4E9947DE}"/>
                </a:ext>
              </a:extLst>
            </p:cNvPr>
            <p:cNvSpPr/>
            <p:nvPr/>
          </p:nvSpPr>
          <p:spPr>
            <a:xfrm>
              <a:off x="6337110" y="1146562"/>
              <a:ext cx="339634" cy="339634"/>
            </a:xfrm>
            <a:prstGeom prst="ellipse">
              <a:avLst/>
            </a:prstGeom>
            <a:solidFill>
              <a:srgbClr val="F2F4F4"/>
            </a:solidFill>
            <a:ln w="15875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4B10DCA-BAFC-4005-9907-CDAE6A0D4653}"/>
                </a:ext>
              </a:extLst>
            </p:cNvPr>
            <p:cNvSpPr/>
            <p:nvPr/>
          </p:nvSpPr>
          <p:spPr>
            <a:xfrm>
              <a:off x="6459526" y="1221434"/>
              <a:ext cx="103394" cy="199236"/>
            </a:xfrm>
            <a:custGeom>
              <a:avLst/>
              <a:gdLst>
                <a:gd name="connsiteX0" fmla="*/ 51697 w 103394"/>
                <a:gd name="connsiteY0" fmla="*/ 0 h 199236"/>
                <a:gd name="connsiteX1" fmla="*/ 103394 w 103394"/>
                <a:gd name="connsiteY1" fmla="*/ 51697 h 199236"/>
                <a:gd name="connsiteX2" fmla="*/ 88252 w 103394"/>
                <a:gd name="connsiteY2" fmla="*/ 88252 h 199236"/>
                <a:gd name="connsiteX3" fmla="*/ 73764 w 103394"/>
                <a:gd name="connsiteY3" fmla="*/ 94253 h 199236"/>
                <a:gd name="connsiteX4" fmla="*/ 89221 w 103394"/>
                <a:gd name="connsiteY4" fmla="*/ 199236 h 199236"/>
                <a:gd name="connsiteX5" fmla="*/ 14173 w 103394"/>
                <a:gd name="connsiteY5" fmla="*/ 199236 h 199236"/>
                <a:gd name="connsiteX6" fmla="*/ 29630 w 103394"/>
                <a:gd name="connsiteY6" fmla="*/ 94253 h 199236"/>
                <a:gd name="connsiteX7" fmla="*/ 15142 w 103394"/>
                <a:gd name="connsiteY7" fmla="*/ 88252 h 199236"/>
                <a:gd name="connsiteX8" fmla="*/ 0 w 103394"/>
                <a:gd name="connsiteY8" fmla="*/ 51697 h 199236"/>
                <a:gd name="connsiteX9" fmla="*/ 51697 w 103394"/>
                <a:gd name="connsiteY9" fmla="*/ 0 h 19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94" h="199236">
                  <a:moveTo>
                    <a:pt x="51697" y="0"/>
                  </a:moveTo>
                  <a:cubicBezTo>
                    <a:pt x="80248" y="0"/>
                    <a:pt x="103394" y="23146"/>
                    <a:pt x="103394" y="51697"/>
                  </a:cubicBezTo>
                  <a:cubicBezTo>
                    <a:pt x="103394" y="65973"/>
                    <a:pt x="97608" y="78897"/>
                    <a:pt x="88252" y="88252"/>
                  </a:cubicBezTo>
                  <a:lnTo>
                    <a:pt x="73764" y="94253"/>
                  </a:lnTo>
                  <a:lnTo>
                    <a:pt x="89221" y="199236"/>
                  </a:lnTo>
                  <a:lnTo>
                    <a:pt x="14173" y="199236"/>
                  </a:lnTo>
                  <a:lnTo>
                    <a:pt x="29630" y="94253"/>
                  </a:lnTo>
                  <a:lnTo>
                    <a:pt x="15142" y="88252"/>
                  </a:lnTo>
                  <a:cubicBezTo>
                    <a:pt x="5787" y="78897"/>
                    <a:pt x="0" y="65973"/>
                    <a:pt x="0" y="51697"/>
                  </a:cubicBezTo>
                  <a:cubicBezTo>
                    <a:pt x="0" y="23146"/>
                    <a:pt x="23146" y="0"/>
                    <a:pt x="51697" y="0"/>
                  </a:cubicBezTo>
                  <a:close/>
                </a:path>
              </a:pathLst>
            </a:custGeom>
            <a:noFill/>
            <a:ln w="15875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B8A12EB-E1B3-4106-B85B-4B73E38A6CAF}"/>
              </a:ext>
            </a:extLst>
          </p:cNvPr>
          <p:cNvCxnSpPr>
            <a:cxnSpLocks/>
          </p:cNvCxnSpPr>
          <p:nvPr/>
        </p:nvCxnSpPr>
        <p:spPr>
          <a:xfrm>
            <a:off x="2765919" y="857639"/>
            <a:ext cx="0" cy="3337560"/>
          </a:xfrm>
          <a:prstGeom prst="line">
            <a:avLst/>
          </a:prstGeom>
          <a:ln w="15875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1FEC6C5-7829-4B77-AF7E-0E5FD82B6250}"/>
              </a:ext>
            </a:extLst>
          </p:cNvPr>
          <p:cNvCxnSpPr>
            <a:cxnSpLocks/>
          </p:cNvCxnSpPr>
          <p:nvPr/>
        </p:nvCxnSpPr>
        <p:spPr>
          <a:xfrm>
            <a:off x="4452508" y="858098"/>
            <a:ext cx="0" cy="3336642"/>
          </a:xfrm>
          <a:prstGeom prst="line">
            <a:avLst/>
          </a:prstGeom>
          <a:ln w="15875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ACACA6B-F3CF-4858-977C-1DCB7BBD63BF}"/>
              </a:ext>
            </a:extLst>
          </p:cNvPr>
          <p:cNvCxnSpPr>
            <a:cxnSpLocks/>
          </p:cNvCxnSpPr>
          <p:nvPr/>
        </p:nvCxnSpPr>
        <p:spPr>
          <a:xfrm>
            <a:off x="6269725" y="857639"/>
            <a:ext cx="0" cy="3337560"/>
          </a:xfrm>
          <a:prstGeom prst="line">
            <a:avLst/>
          </a:prstGeom>
          <a:ln w="15875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90D290A-F18F-4718-B061-B0B4D389D1ED}"/>
              </a:ext>
            </a:extLst>
          </p:cNvPr>
          <p:cNvCxnSpPr>
            <a:cxnSpLocks/>
          </p:cNvCxnSpPr>
          <p:nvPr/>
        </p:nvCxnSpPr>
        <p:spPr>
          <a:xfrm>
            <a:off x="8036142" y="857639"/>
            <a:ext cx="0" cy="3337560"/>
          </a:xfrm>
          <a:prstGeom prst="line">
            <a:avLst/>
          </a:prstGeom>
          <a:ln w="15875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8B3E5D7-314A-4833-B125-CC330CD23E59}"/>
              </a:ext>
            </a:extLst>
          </p:cNvPr>
          <p:cNvCxnSpPr>
            <a:cxnSpLocks/>
          </p:cNvCxnSpPr>
          <p:nvPr/>
        </p:nvCxnSpPr>
        <p:spPr>
          <a:xfrm flipH="1">
            <a:off x="1356424" y="2130095"/>
            <a:ext cx="6679718" cy="0"/>
          </a:xfrm>
          <a:prstGeom prst="line">
            <a:avLst/>
          </a:prstGeom>
          <a:ln w="9525">
            <a:solidFill>
              <a:schemeClr val="bg2">
                <a:lumMod val="90000"/>
              </a:schemeClr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181A9DBE-DC1E-4B07-8839-BAC85B72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790" y="96431"/>
            <a:ext cx="8706627" cy="545192"/>
          </a:xfrm>
        </p:spPr>
        <p:txBody>
          <a:bodyPr/>
          <a:lstStyle/>
          <a:p>
            <a:pPr>
              <a:spcAft>
                <a:spcPts val="800"/>
              </a:spcAft>
            </a:pPr>
            <a:r>
              <a:rPr lang="en-US" sz="2000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Protect and Anonymize PHI/PII data in your datalake</a:t>
            </a:r>
          </a:p>
        </p:txBody>
      </p:sp>
      <p:grpSp>
        <p:nvGrpSpPr>
          <p:cNvPr id="2" name="Graphic 27">
            <a:extLst>
              <a:ext uri="{FF2B5EF4-FFF2-40B4-BE49-F238E27FC236}">
                <a16:creationId xmlns:a16="http://schemas.microsoft.com/office/drawing/2014/main" id="{49AAE5F7-A9B4-40C1-84A4-9C417F5E021E}"/>
              </a:ext>
            </a:extLst>
          </p:cNvPr>
          <p:cNvGrpSpPr/>
          <p:nvPr/>
        </p:nvGrpSpPr>
        <p:grpSpPr>
          <a:xfrm>
            <a:off x="4981202" y="773387"/>
            <a:ext cx="887969" cy="887969"/>
            <a:chOff x="4568072" y="4893920"/>
            <a:chExt cx="643689" cy="643689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EBEFA4B-B66E-4567-A176-8B3FF52BA0E2}"/>
                </a:ext>
              </a:extLst>
            </p:cNvPr>
            <p:cNvSpPr/>
            <p:nvPr/>
          </p:nvSpPr>
          <p:spPr>
            <a:xfrm>
              <a:off x="4697132" y="5015375"/>
              <a:ext cx="292878" cy="399087"/>
            </a:xfrm>
            <a:custGeom>
              <a:avLst/>
              <a:gdLst>
                <a:gd name="connsiteX0" fmla="*/ 293200 w 292878"/>
                <a:gd name="connsiteY0" fmla="*/ 68111 h 399087"/>
                <a:gd name="connsiteX1" fmla="*/ 293200 w 292878"/>
                <a:gd name="connsiteY1" fmla="*/ 46548 h 399087"/>
                <a:gd name="connsiteX2" fmla="*/ 281614 w 292878"/>
                <a:gd name="connsiteY2" fmla="*/ 37214 h 399087"/>
                <a:gd name="connsiteX3" fmla="*/ 154164 w 292878"/>
                <a:gd name="connsiteY3" fmla="*/ 3099 h 399087"/>
                <a:gd name="connsiteX4" fmla="*/ 139681 w 292878"/>
                <a:gd name="connsiteY4" fmla="*/ 3421 h 399087"/>
                <a:gd name="connsiteX5" fmla="*/ 11586 w 292878"/>
                <a:gd name="connsiteY5" fmla="*/ 36571 h 399087"/>
                <a:gd name="connsiteX6" fmla="*/ 0 w 292878"/>
                <a:gd name="connsiteY6" fmla="*/ 45904 h 399087"/>
                <a:gd name="connsiteX7" fmla="*/ 0 w 292878"/>
                <a:gd name="connsiteY7" fmla="*/ 314322 h 399087"/>
                <a:gd name="connsiteX8" fmla="*/ 4828 w 292878"/>
                <a:gd name="connsiteY8" fmla="*/ 322690 h 399087"/>
                <a:gd name="connsiteX9" fmla="*/ 141933 w 292878"/>
                <a:gd name="connsiteY9" fmla="*/ 399933 h 399087"/>
                <a:gd name="connsiteX10" fmla="*/ 151267 w 292878"/>
                <a:gd name="connsiteY10" fmla="*/ 399933 h 399087"/>
                <a:gd name="connsiteX11" fmla="*/ 288373 w 292878"/>
                <a:gd name="connsiteY11" fmla="*/ 323012 h 399087"/>
                <a:gd name="connsiteX12" fmla="*/ 293200 w 292878"/>
                <a:gd name="connsiteY12" fmla="*/ 314966 h 399087"/>
                <a:gd name="connsiteX13" fmla="*/ 293522 w 292878"/>
                <a:gd name="connsiteY13" fmla="*/ 293403 h 399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2878" h="399087">
                  <a:moveTo>
                    <a:pt x="293200" y="68111"/>
                  </a:moveTo>
                  <a:lnTo>
                    <a:pt x="293200" y="46548"/>
                  </a:lnTo>
                  <a:cubicBezTo>
                    <a:pt x="293200" y="40433"/>
                    <a:pt x="287729" y="35927"/>
                    <a:pt x="281614" y="37214"/>
                  </a:cubicBezTo>
                  <a:cubicBezTo>
                    <a:pt x="256510" y="42686"/>
                    <a:pt x="195360" y="49444"/>
                    <a:pt x="154164" y="3099"/>
                  </a:cubicBezTo>
                  <a:cubicBezTo>
                    <a:pt x="150301" y="-1085"/>
                    <a:pt x="143543" y="-1085"/>
                    <a:pt x="139681" y="3421"/>
                  </a:cubicBezTo>
                  <a:cubicBezTo>
                    <a:pt x="125198" y="19835"/>
                    <a:pt x="86576" y="51697"/>
                    <a:pt x="11586" y="36571"/>
                  </a:cubicBezTo>
                  <a:cubicBezTo>
                    <a:pt x="5471" y="35283"/>
                    <a:pt x="0" y="39789"/>
                    <a:pt x="0" y="45904"/>
                  </a:cubicBezTo>
                  <a:lnTo>
                    <a:pt x="0" y="314322"/>
                  </a:lnTo>
                  <a:cubicBezTo>
                    <a:pt x="0" y="317863"/>
                    <a:pt x="1931" y="321081"/>
                    <a:pt x="4828" y="322690"/>
                  </a:cubicBezTo>
                  <a:lnTo>
                    <a:pt x="141933" y="399933"/>
                  </a:lnTo>
                  <a:cubicBezTo>
                    <a:pt x="144830" y="401542"/>
                    <a:pt x="148370" y="401542"/>
                    <a:pt x="151267" y="399933"/>
                  </a:cubicBezTo>
                  <a:lnTo>
                    <a:pt x="288373" y="323012"/>
                  </a:lnTo>
                  <a:cubicBezTo>
                    <a:pt x="291269" y="321403"/>
                    <a:pt x="293200" y="318185"/>
                    <a:pt x="293200" y="314966"/>
                  </a:cubicBezTo>
                  <a:lnTo>
                    <a:pt x="293522" y="293403"/>
                  </a:lnTo>
                </a:path>
              </a:pathLst>
            </a:custGeom>
            <a:noFill/>
            <a:ln w="15875" cap="flat">
              <a:solidFill>
                <a:srgbClr val="232F3E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857FA8B-B6D1-4AAB-996B-137FE478BE97}"/>
                </a:ext>
              </a:extLst>
            </p:cNvPr>
            <p:cNvSpPr/>
            <p:nvPr/>
          </p:nvSpPr>
          <p:spPr>
            <a:xfrm>
              <a:off x="4700028" y="5219305"/>
              <a:ext cx="183451" cy="57932"/>
            </a:xfrm>
            <a:custGeom>
              <a:avLst/>
              <a:gdLst>
                <a:gd name="connsiteX0" fmla="*/ 0 w 183451"/>
                <a:gd name="connsiteY0" fmla="*/ 0 h 57932"/>
                <a:gd name="connsiteX1" fmla="*/ 184417 w 183451"/>
                <a:gd name="connsiteY1" fmla="*/ 59863 h 57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3451" h="57932">
                  <a:moveTo>
                    <a:pt x="0" y="0"/>
                  </a:moveTo>
                  <a:lnTo>
                    <a:pt x="184417" y="59863"/>
                  </a:lnTo>
                </a:path>
              </a:pathLst>
            </a:custGeom>
            <a:ln w="15875" cap="flat">
              <a:solidFill>
                <a:srgbClr val="232F3E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A7DA303-D262-40F5-A874-E004584E3A41}"/>
                </a:ext>
              </a:extLst>
            </p:cNvPr>
            <p:cNvSpPr/>
            <p:nvPr/>
          </p:nvSpPr>
          <p:spPr>
            <a:xfrm>
              <a:off x="4699385" y="5110521"/>
              <a:ext cx="173796" cy="54714"/>
            </a:xfrm>
            <a:custGeom>
              <a:avLst/>
              <a:gdLst>
                <a:gd name="connsiteX0" fmla="*/ 0 w 173796"/>
                <a:gd name="connsiteY0" fmla="*/ 0 h 54713"/>
                <a:gd name="connsiteX1" fmla="*/ 176371 w 173796"/>
                <a:gd name="connsiteY1" fmla="*/ 54714 h 5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3796" h="54713">
                  <a:moveTo>
                    <a:pt x="0" y="0"/>
                  </a:moveTo>
                  <a:lnTo>
                    <a:pt x="176371" y="54714"/>
                  </a:lnTo>
                </a:path>
              </a:pathLst>
            </a:custGeom>
            <a:ln w="15875" cap="flat">
              <a:solidFill>
                <a:srgbClr val="232F3E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0302A17-AC52-44EC-BC49-5C77FFD96A74}"/>
                </a:ext>
              </a:extLst>
            </p:cNvPr>
            <p:cNvSpPr/>
            <p:nvPr/>
          </p:nvSpPr>
          <p:spPr>
            <a:xfrm>
              <a:off x="4899250" y="5100866"/>
              <a:ext cx="183451" cy="183451"/>
            </a:xfrm>
            <a:custGeom>
              <a:avLst/>
              <a:gdLst>
                <a:gd name="connsiteX0" fmla="*/ 183451 w 183451"/>
                <a:gd name="connsiteY0" fmla="*/ 91726 h 183451"/>
                <a:gd name="connsiteX1" fmla="*/ 91726 w 183451"/>
                <a:gd name="connsiteY1" fmla="*/ 183451 h 183451"/>
                <a:gd name="connsiteX2" fmla="*/ 0 w 183451"/>
                <a:gd name="connsiteY2" fmla="*/ 91726 h 183451"/>
                <a:gd name="connsiteX3" fmla="*/ 91726 w 183451"/>
                <a:gd name="connsiteY3" fmla="*/ 0 h 183451"/>
                <a:gd name="connsiteX4" fmla="*/ 183451 w 183451"/>
                <a:gd name="connsiteY4" fmla="*/ 91726 h 183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451" h="183451">
                  <a:moveTo>
                    <a:pt x="183451" y="91726"/>
                  </a:moveTo>
                  <a:cubicBezTo>
                    <a:pt x="183451" y="142384"/>
                    <a:pt x="142384" y="183451"/>
                    <a:pt x="91726" y="183451"/>
                  </a:cubicBezTo>
                  <a:cubicBezTo>
                    <a:pt x="41067" y="183451"/>
                    <a:pt x="0" y="142384"/>
                    <a:pt x="0" y="91726"/>
                  </a:cubicBezTo>
                  <a:cubicBezTo>
                    <a:pt x="0" y="41067"/>
                    <a:pt x="41067" y="0"/>
                    <a:pt x="91726" y="0"/>
                  </a:cubicBezTo>
                  <a:cubicBezTo>
                    <a:pt x="142384" y="0"/>
                    <a:pt x="183451" y="41067"/>
                    <a:pt x="183451" y="91726"/>
                  </a:cubicBezTo>
                  <a:close/>
                </a:path>
              </a:pathLst>
            </a:custGeom>
            <a:noFill/>
            <a:ln w="15875" cap="flat">
              <a:solidFill>
                <a:schemeClr val="accent4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2F48549-5FCA-4818-BE41-870BFCB8917E}"/>
                </a:ext>
              </a:extLst>
            </p:cNvPr>
            <p:cNvSpPr/>
            <p:nvPr/>
          </p:nvSpPr>
          <p:spPr>
            <a:xfrm>
              <a:off x="4942055" y="5160407"/>
              <a:ext cx="93335" cy="67587"/>
            </a:xfrm>
            <a:custGeom>
              <a:avLst/>
              <a:gdLst>
                <a:gd name="connsiteX0" fmla="*/ 0 w 93334"/>
                <a:gd name="connsiteY0" fmla="*/ 40552 h 67587"/>
                <a:gd name="connsiteX1" fmla="*/ 27679 w 93334"/>
                <a:gd name="connsiteY1" fmla="*/ 68231 h 67587"/>
                <a:gd name="connsiteX2" fmla="*/ 95910 w 93334"/>
                <a:gd name="connsiteY2" fmla="*/ 0 h 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334" h="67587">
                  <a:moveTo>
                    <a:pt x="0" y="40552"/>
                  </a:moveTo>
                  <a:lnTo>
                    <a:pt x="27679" y="68231"/>
                  </a:lnTo>
                  <a:lnTo>
                    <a:pt x="95910" y="0"/>
                  </a:lnTo>
                </a:path>
              </a:pathLst>
            </a:custGeom>
            <a:noFill/>
            <a:ln w="15875" cap="flat">
              <a:solidFill>
                <a:schemeClr val="accent4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1" name="Graphic 41">
            <a:extLst>
              <a:ext uri="{FF2B5EF4-FFF2-40B4-BE49-F238E27FC236}">
                <a16:creationId xmlns:a16="http://schemas.microsoft.com/office/drawing/2014/main" id="{C42F257A-E6D9-4BD3-87F4-505FAF9B443B}"/>
              </a:ext>
            </a:extLst>
          </p:cNvPr>
          <p:cNvGrpSpPr/>
          <p:nvPr/>
        </p:nvGrpSpPr>
        <p:grpSpPr>
          <a:xfrm>
            <a:off x="3375770" y="992768"/>
            <a:ext cx="567337" cy="555964"/>
            <a:chOff x="1689837" y="4358374"/>
            <a:chExt cx="433525" cy="424834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3B2AFE4-7F3A-4D9E-BF79-7274A239BBDD}"/>
                </a:ext>
              </a:extLst>
            </p:cNvPr>
            <p:cNvSpPr/>
            <p:nvPr/>
          </p:nvSpPr>
          <p:spPr>
            <a:xfrm>
              <a:off x="1689837" y="4358374"/>
              <a:ext cx="318626" cy="318626"/>
            </a:xfrm>
            <a:custGeom>
              <a:avLst/>
              <a:gdLst>
                <a:gd name="connsiteX0" fmla="*/ 11908 w 318626"/>
                <a:gd name="connsiteY0" fmla="*/ 99772 h 318626"/>
                <a:gd name="connsiteX1" fmla="*/ 0 w 318626"/>
                <a:gd name="connsiteY1" fmla="*/ 160279 h 318626"/>
                <a:gd name="connsiteX2" fmla="*/ 160279 w 318626"/>
                <a:gd name="connsiteY2" fmla="*/ 320557 h 318626"/>
                <a:gd name="connsiteX3" fmla="*/ 320557 w 318626"/>
                <a:gd name="connsiteY3" fmla="*/ 160279 h 318626"/>
                <a:gd name="connsiteX4" fmla="*/ 160279 w 318626"/>
                <a:gd name="connsiteY4" fmla="*/ 0 h 318626"/>
                <a:gd name="connsiteX5" fmla="*/ 73059 w 318626"/>
                <a:gd name="connsiteY5" fmla="*/ 25748 h 3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626" h="318626">
                  <a:moveTo>
                    <a:pt x="11908" y="99772"/>
                  </a:moveTo>
                  <a:cubicBezTo>
                    <a:pt x="4184" y="118439"/>
                    <a:pt x="0" y="139037"/>
                    <a:pt x="0" y="160279"/>
                  </a:cubicBezTo>
                  <a:cubicBezTo>
                    <a:pt x="0" y="248786"/>
                    <a:pt x="71771" y="320557"/>
                    <a:pt x="160279" y="320557"/>
                  </a:cubicBezTo>
                  <a:cubicBezTo>
                    <a:pt x="248786" y="320557"/>
                    <a:pt x="320557" y="248786"/>
                    <a:pt x="320557" y="160279"/>
                  </a:cubicBezTo>
                  <a:cubicBezTo>
                    <a:pt x="320557" y="71771"/>
                    <a:pt x="249108" y="0"/>
                    <a:pt x="160279" y="0"/>
                  </a:cubicBezTo>
                  <a:cubicBezTo>
                    <a:pt x="128094" y="0"/>
                    <a:pt x="98163" y="9333"/>
                    <a:pt x="73059" y="25748"/>
                  </a:cubicBezTo>
                </a:path>
              </a:pathLst>
            </a:custGeom>
            <a:noFill/>
            <a:ln w="15875" cap="flat">
              <a:solidFill>
                <a:srgbClr val="232F3E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9F8DB00-B1E4-4572-AF26-7C85352AB881}"/>
                </a:ext>
              </a:extLst>
            </p:cNvPr>
            <p:cNvSpPr/>
            <p:nvPr/>
          </p:nvSpPr>
          <p:spPr>
            <a:xfrm>
              <a:off x="1710435" y="4397317"/>
              <a:ext cx="32184" cy="41840"/>
            </a:xfrm>
            <a:custGeom>
              <a:avLst/>
              <a:gdLst>
                <a:gd name="connsiteX0" fmla="*/ 35081 w 32184"/>
                <a:gd name="connsiteY0" fmla="*/ 0 h 41839"/>
                <a:gd name="connsiteX1" fmla="*/ 0 w 32184"/>
                <a:gd name="connsiteY1" fmla="*/ 42805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184" h="41839">
                  <a:moveTo>
                    <a:pt x="35081" y="0"/>
                  </a:moveTo>
                  <a:cubicBezTo>
                    <a:pt x="20920" y="12230"/>
                    <a:pt x="9012" y="26713"/>
                    <a:pt x="0" y="42805"/>
                  </a:cubicBezTo>
                </a:path>
              </a:pathLst>
            </a:custGeom>
            <a:noFill/>
            <a:ln w="15875" cap="flat">
              <a:solidFill>
                <a:srgbClr val="232F3E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15D6392-5A96-4A16-A4B5-F16B20E15EF6}"/>
                </a:ext>
              </a:extLst>
            </p:cNvPr>
            <p:cNvSpPr/>
            <p:nvPr/>
          </p:nvSpPr>
          <p:spPr>
            <a:xfrm>
              <a:off x="1720186" y="4389011"/>
              <a:ext cx="257476" cy="257476"/>
            </a:xfrm>
            <a:custGeom>
              <a:avLst/>
              <a:gdLst>
                <a:gd name="connsiteX0" fmla="*/ 236460 w 257475"/>
                <a:gd name="connsiteY0" fmla="*/ 204309 h 257475"/>
                <a:gd name="connsiteX1" fmla="*/ 137976 w 257475"/>
                <a:gd name="connsiteY1" fmla="*/ 259344 h 257475"/>
                <a:gd name="connsiteX2" fmla="*/ 226 w 257475"/>
                <a:gd name="connsiteY2" fmla="*/ 137365 h 257475"/>
                <a:gd name="connsiteX3" fmla="*/ 122205 w 257475"/>
                <a:gd name="connsiteY3" fmla="*/ 259 h 257475"/>
                <a:gd name="connsiteX4" fmla="*/ 259955 w 257475"/>
                <a:gd name="connsiteY4" fmla="*/ 122239 h 257475"/>
                <a:gd name="connsiteX5" fmla="*/ 252874 w 257475"/>
                <a:gd name="connsiteY5" fmla="*/ 173412 h 25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475" h="257475">
                  <a:moveTo>
                    <a:pt x="236460" y="204309"/>
                  </a:moveTo>
                  <a:cubicBezTo>
                    <a:pt x="214574" y="235528"/>
                    <a:pt x="178850" y="257091"/>
                    <a:pt x="137976" y="259344"/>
                  </a:cubicBezTo>
                  <a:cubicBezTo>
                    <a:pt x="66204" y="263850"/>
                    <a:pt x="4732" y="209137"/>
                    <a:pt x="226" y="137365"/>
                  </a:cubicBezTo>
                  <a:cubicBezTo>
                    <a:pt x="-3958" y="65916"/>
                    <a:pt x="50434" y="4443"/>
                    <a:pt x="122205" y="259"/>
                  </a:cubicBezTo>
                  <a:cubicBezTo>
                    <a:pt x="193976" y="-4246"/>
                    <a:pt x="255449" y="50467"/>
                    <a:pt x="259955" y="122239"/>
                  </a:cubicBezTo>
                  <a:cubicBezTo>
                    <a:pt x="260920" y="140262"/>
                    <a:pt x="258345" y="157320"/>
                    <a:pt x="252874" y="173412"/>
                  </a:cubicBezTo>
                </a:path>
              </a:pathLst>
            </a:custGeom>
            <a:noFill/>
            <a:ln w="15875" cap="flat">
              <a:solidFill>
                <a:schemeClr val="accent2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75188BC-29A9-4642-BD8E-F4D1EEA8489B}"/>
                </a:ext>
              </a:extLst>
            </p:cNvPr>
            <p:cNvSpPr/>
            <p:nvPr/>
          </p:nvSpPr>
          <p:spPr>
            <a:xfrm>
              <a:off x="1933474" y="4593320"/>
              <a:ext cx="189888" cy="189888"/>
            </a:xfrm>
            <a:custGeom>
              <a:avLst/>
              <a:gdLst>
                <a:gd name="connsiteX0" fmla="*/ 57288 w 189888"/>
                <a:gd name="connsiteY0" fmla="*/ 0 h 189888"/>
                <a:gd name="connsiteX1" fmla="*/ 178624 w 189888"/>
                <a:gd name="connsiteY1" fmla="*/ 121979 h 189888"/>
                <a:gd name="connsiteX2" fmla="*/ 177658 w 189888"/>
                <a:gd name="connsiteY2" fmla="*/ 179911 h 189888"/>
                <a:gd name="connsiteX3" fmla="*/ 177658 w 189888"/>
                <a:gd name="connsiteY3" fmla="*/ 179911 h 189888"/>
                <a:gd name="connsiteX4" fmla="*/ 119726 w 189888"/>
                <a:gd name="connsiteY4" fmla="*/ 180555 h 189888"/>
                <a:gd name="connsiteX5" fmla="*/ 0 w 189888"/>
                <a:gd name="connsiteY5" fmla="*/ 60829 h 1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888" h="189888">
                  <a:moveTo>
                    <a:pt x="57288" y="0"/>
                  </a:moveTo>
                  <a:lnTo>
                    <a:pt x="178624" y="121979"/>
                  </a:lnTo>
                  <a:cubicBezTo>
                    <a:pt x="194394" y="137749"/>
                    <a:pt x="194072" y="163819"/>
                    <a:pt x="177658" y="179911"/>
                  </a:cubicBezTo>
                  <a:lnTo>
                    <a:pt x="177658" y="179911"/>
                  </a:lnTo>
                  <a:cubicBezTo>
                    <a:pt x="161566" y="196003"/>
                    <a:pt x="135497" y="196325"/>
                    <a:pt x="119726" y="180555"/>
                  </a:cubicBezTo>
                  <a:lnTo>
                    <a:pt x="0" y="60829"/>
                  </a:lnTo>
                </a:path>
              </a:pathLst>
            </a:custGeom>
            <a:noFill/>
            <a:ln w="15875" cap="flat">
              <a:solidFill>
                <a:srgbClr val="232F3E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87A0AF8-693C-4701-ABA4-D0ADF521DF2C}"/>
                </a:ext>
              </a:extLst>
            </p:cNvPr>
            <p:cNvSpPr/>
            <p:nvPr/>
          </p:nvSpPr>
          <p:spPr>
            <a:xfrm>
              <a:off x="2039360" y="4700816"/>
              <a:ext cx="38621" cy="41840"/>
            </a:xfrm>
            <a:custGeom>
              <a:avLst/>
              <a:gdLst>
                <a:gd name="connsiteX0" fmla="*/ 41196 w 38621"/>
                <a:gd name="connsiteY0" fmla="*/ 0 h 41839"/>
                <a:gd name="connsiteX1" fmla="*/ 0 w 38621"/>
                <a:gd name="connsiteY1" fmla="*/ 42805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621" h="41839">
                  <a:moveTo>
                    <a:pt x="41196" y="0"/>
                  </a:moveTo>
                  <a:lnTo>
                    <a:pt x="0" y="42805"/>
                  </a:lnTo>
                </a:path>
              </a:pathLst>
            </a:custGeom>
            <a:ln w="15875" cap="flat">
              <a:solidFill>
                <a:srgbClr val="232F3E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0197B78-B40F-45B3-989D-4183FD8BFE9E}"/>
                </a:ext>
              </a:extLst>
            </p:cNvPr>
            <p:cNvSpPr/>
            <p:nvPr/>
          </p:nvSpPr>
          <p:spPr>
            <a:xfrm>
              <a:off x="2016831" y="4678287"/>
              <a:ext cx="38621" cy="41840"/>
            </a:xfrm>
            <a:custGeom>
              <a:avLst/>
              <a:gdLst>
                <a:gd name="connsiteX0" fmla="*/ 41196 w 38621"/>
                <a:gd name="connsiteY0" fmla="*/ 0 h 41839"/>
                <a:gd name="connsiteX1" fmla="*/ 0 w 38621"/>
                <a:gd name="connsiteY1" fmla="*/ 42805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621" h="41839">
                  <a:moveTo>
                    <a:pt x="41196" y="0"/>
                  </a:moveTo>
                  <a:lnTo>
                    <a:pt x="0" y="42805"/>
                  </a:lnTo>
                </a:path>
              </a:pathLst>
            </a:custGeom>
            <a:ln w="15875" cap="flat">
              <a:solidFill>
                <a:srgbClr val="232F3E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D53A9E7-B73A-4F14-AD9F-49A961C001A7}"/>
              </a:ext>
            </a:extLst>
          </p:cNvPr>
          <p:cNvGrpSpPr/>
          <p:nvPr/>
        </p:nvGrpSpPr>
        <p:grpSpPr>
          <a:xfrm>
            <a:off x="1667804" y="1128530"/>
            <a:ext cx="549061" cy="366819"/>
            <a:chOff x="223260" y="1391110"/>
            <a:chExt cx="522363" cy="348983"/>
          </a:xfrm>
        </p:grpSpPr>
        <p:grpSp>
          <p:nvGrpSpPr>
            <p:cNvPr id="69" name="Group 4">
              <a:extLst>
                <a:ext uri="{FF2B5EF4-FFF2-40B4-BE49-F238E27FC236}">
                  <a16:creationId xmlns:a16="http://schemas.microsoft.com/office/drawing/2014/main" id="{2CCF9B4D-5D13-4C30-AF54-9C63A66BAAF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79553" y="1441490"/>
              <a:ext cx="173287" cy="248222"/>
              <a:chOff x="2732" y="1411"/>
              <a:chExt cx="296" cy="424"/>
            </a:xfrm>
          </p:grpSpPr>
          <p:sp>
            <p:nvSpPr>
              <p:cNvPr id="80" name="Oval 5">
                <a:extLst>
                  <a:ext uri="{FF2B5EF4-FFF2-40B4-BE49-F238E27FC236}">
                    <a16:creationId xmlns:a16="http://schemas.microsoft.com/office/drawing/2014/main" id="{DCDC1140-181E-4C19-9EFF-C9AEA33D09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1" y="1411"/>
                <a:ext cx="178" cy="177"/>
              </a:xfrm>
              <a:prstGeom prst="ellipse">
                <a:avLst/>
              </a:prstGeom>
              <a:noFill/>
              <a:ln w="15875" cap="rnd">
                <a:solidFill>
                  <a:schemeClr val="accent1"/>
                </a:solidFill>
                <a:prstDash val="solid"/>
                <a:round/>
                <a:headEnd type="none" w="med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6">
                <a:extLst>
                  <a:ext uri="{FF2B5EF4-FFF2-40B4-BE49-F238E27FC236}">
                    <a16:creationId xmlns:a16="http://schemas.microsoft.com/office/drawing/2014/main" id="{42B4CBC9-3A74-462A-ADBB-FEE5CB8D3E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2" y="1588"/>
                <a:ext cx="296" cy="247"/>
              </a:xfrm>
              <a:custGeom>
                <a:avLst/>
                <a:gdLst>
                  <a:gd name="T0" fmla="*/ 0 w 140"/>
                  <a:gd name="T1" fmla="*/ 117 h 117"/>
                  <a:gd name="T2" fmla="*/ 70 w 140"/>
                  <a:gd name="T3" fmla="*/ 0 h 117"/>
                  <a:gd name="T4" fmla="*/ 140 w 140"/>
                  <a:gd name="T5" fmla="*/ 117 h 117"/>
                  <a:gd name="T6" fmla="*/ 0 w 140"/>
                  <a:gd name="T7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0" h="117">
                    <a:moveTo>
                      <a:pt x="0" y="117"/>
                    </a:moveTo>
                    <a:cubicBezTo>
                      <a:pt x="0" y="52"/>
                      <a:pt x="31" y="0"/>
                      <a:pt x="70" y="0"/>
                    </a:cubicBezTo>
                    <a:cubicBezTo>
                      <a:pt x="108" y="0"/>
                      <a:pt x="140" y="52"/>
                      <a:pt x="140" y="117"/>
                    </a:cubicBezTo>
                    <a:lnTo>
                      <a:pt x="0" y="117"/>
                    </a:lnTo>
                    <a:close/>
                  </a:path>
                </a:pathLst>
              </a:custGeom>
              <a:noFill/>
              <a:ln w="15875" cap="rnd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17467F8D-74BC-4788-BCFC-547792361E10}"/>
                </a:ext>
              </a:extLst>
            </p:cNvPr>
            <p:cNvSpPr/>
            <p:nvPr/>
          </p:nvSpPr>
          <p:spPr>
            <a:xfrm>
              <a:off x="223260" y="1391110"/>
              <a:ext cx="522363" cy="348983"/>
            </a:xfrm>
            <a:prstGeom prst="roundRect">
              <a:avLst>
                <a:gd name="adj" fmla="val 2453"/>
              </a:avLst>
            </a:prstGeom>
            <a:noFill/>
            <a:ln w="15875" cap="rnd">
              <a:solidFill>
                <a:srgbClr val="232F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A212F7-68FA-48CF-8FCA-EEB98A4065FD}"/>
                </a:ext>
              </a:extLst>
            </p:cNvPr>
            <p:cNvCxnSpPr>
              <a:cxnSpLocks/>
            </p:cNvCxnSpPr>
            <p:nvPr/>
          </p:nvCxnSpPr>
          <p:spPr>
            <a:xfrm>
              <a:off x="495016" y="1520334"/>
              <a:ext cx="207160" cy="0"/>
            </a:xfrm>
            <a:prstGeom prst="line">
              <a:avLst/>
            </a:prstGeom>
            <a:solidFill>
              <a:schemeClr val="bg1"/>
            </a:solidFill>
            <a:ln w="15875" cap="rnd">
              <a:solidFill>
                <a:srgbClr val="232F3E"/>
              </a:solidFill>
              <a:prstDash val="solid"/>
              <a:round/>
              <a:headEnd/>
              <a:tailEnd/>
            </a:ln>
          </p:spPr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BDA19AE-D795-4DBF-9F8B-A7C0A0BDFFF2}"/>
                </a:ext>
              </a:extLst>
            </p:cNvPr>
            <p:cNvCxnSpPr>
              <a:cxnSpLocks/>
            </p:cNvCxnSpPr>
            <p:nvPr/>
          </p:nvCxnSpPr>
          <p:spPr>
            <a:xfrm>
              <a:off x="495016" y="1574850"/>
              <a:ext cx="207160" cy="0"/>
            </a:xfrm>
            <a:prstGeom prst="line">
              <a:avLst/>
            </a:prstGeom>
            <a:solidFill>
              <a:schemeClr val="bg1"/>
            </a:solidFill>
            <a:ln w="15875" cap="rnd">
              <a:solidFill>
                <a:srgbClr val="232F3E"/>
              </a:solidFill>
              <a:prstDash val="solid"/>
              <a:round/>
              <a:headEnd/>
              <a:tailEnd/>
            </a:ln>
          </p:spPr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A787A93-7969-4998-8239-78C9DC25559A}"/>
                </a:ext>
              </a:extLst>
            </p:cNvPr>
            <p:cNvCxnSpPr>
              <a:cxnSpLocks/>
            </p:cNvCxnSpPr>
            <p:nvPr/>
          </p:nvCxnSpPr>
          <p:spPr>
            <a:xfrm>
              <a:off x="495016" y="1629365"/>
              <a:ext cx="207160" cy="0"/>
            </a:xfrm>
            <a:prstGeom prst="line">
              <a:avLst/>
            </a:prstGeom>
            <a:solidFill>
              <a:schemeClr val="bg1"/>
            </a:solidFill>
            <a:ln w="15875" cap="rnd">
              <a:solidFill>
                <a:srgbClr val="232F3E"/>
              </a:solidFill>
              <a:prstDash val="solid"/>
              <a:round/>
              <a:headEnd/>
              <a:tailEnd/>
            </a:ln>
          </p:spPr>
        </p:cxnSp>
      </p:grpSp>
      <p:sp useBgFill="1">
        <p:nvSpPr>
          <p:cNvPr id="8" name="TextBox 7">
            <a:extLst>
              <a:ext uri="{FF2B5EF4-FFF2-40B4-BE49-F238E27FC236}">
                <a16:creationId xmlns:a16="http://schemas.microsoft.com/office/drawing/2014/main" id="{93BEF453-FF30-184E-9F27-9BA548D853A3}"/>
              </a:ext>
            </a:extLst>
          </p:cNvPr>
          <p:cNvSpPr txBox="1"/>
          <p:nvPr/>
        </p:nvSpPr>
        <p:spPr>
          <a:xfrm>
            <a:off x="3329077" y="4774168"/>
            <a:ext cx="94923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941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69136E-6 L 8.33333E-7 -0.04229 " pathEditMode="relative" rAng="0" ptsTypes="AA">
                                      <p:cBhvr>
                                        <p:cTn id="24" dur="500" spd="-10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3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1.23457E-6 L -3.61111E-6 -0.04228 " pathEditMode="relative" rAng="0" ptsTypes="AA">
                                      <p:cBhvr>
                                        <p:cTn id="29" dur="500" spd="-100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3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32099E-6 L 0 -0.04229 " pathEditMode="relative" rAng="0" ptsTypes="AA">
                                      <p:cBhvr>
                                        <p:cTn id="34" dur="500" spd="-100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3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23457E-6 L -3.33333E-6 -0.04228 " pathEditMode="relative" rAng="0" ptsTypes="AA">
                                      <p:cBhvr>
                                        <p:cTn id="39" dur="500" spd="-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3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1011E-6 2.17885E-7 L -1.21011E-6 0.04358 " pathEditMode="relative" rAng="0" ptsTypes="AA">
                                      <p:cBhvr>
                                        <p:cTn id="44" dur="5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9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4.81481E-6 L 4.44444E-6 0.04352 " pathEditMode="relative" rAng="0" ptsTypes="AA">
                                      <p:cBhvr>
                                        <p:cTn id="49" dur="500" spd="-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3.08642E-6 L -1.11111E-6 0.04352 " pathEditMode="relative" rAng="0" ptsTypes="AA">
                                      <p:cBhvr>
                                        <p:cTn id="54" dur="50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08642E-6 L 1.66667E-6 0.04352 " pathEditMode="relative" rAng="0" ptsTypes="AA">
                                      <p:cBhvr>
                                        <p:cTn id="59" dur="5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4" grpId="1"/>
      <p:bldP spid="53" grpId="0"/>
      <p:bldP spid="53" grpId="1"/>
      <p:bldP spid="54" grpId="0"/>
      <p:bldP spid="54" grpId="1"/>
      <p:bldP spid="55" grpId="0"/>
      <p:bldP spid="55" grpId="1"/>
      <p:bldP spid="62" grpId="0"/>
      <p:bldP spid="62" grpId="1"/>
      <p:bldP spid="63" grpId="0"/>
      <p:bldP spid="63" grpId="1"/>
      <p:bldP spid="64" grpId="0"/>
      <p:bldP spid="64" grpId="1"/>
      <p:bldP spid="66" grpId="0"/>
      <p:bldP spid="6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1A9DBE-DC1E-4B07-8839-BAC85B72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52" y="31923"/>
            <a:ext cx="8706627" cy="545192"/>
          </a:xfrm>
        </p:spPr>
        <p:txBody>
          <a:bodyPr/>
          <a:lstStyle/>
          <a:p>
            <a:pPr>
              <a:spcAft>
                <a:spcPts val="800"/>
              </a:spcAft>
            </a:pPr>
            <a:r>
              <a:rPr lang="en-US" sz="2000" dirty="0">
                <a:solidFill>
                  <a:schemeClr val="accent1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Protect and Anonymize PHI/PII data in your datalake</a:t>
            </a:r>
          </a:p>
        </p:txBody>
      </p:sp>
      <p:sp useBgFill="1">
        <p:nvSpPr>
          <p:cNvPr id="8" name="TextBox 7">
            <a:extLst>
              <a:ext uri="{FF2B5EF4-FFF2-40B4-BE49-F238E27FC236}">
                <a16:creationId xmlns:a16="http://schemas.microsoft.com/office/drawing/2014/main" id="{93BEF453-FF30-184E-9F27-9BA548D853A3}"/>
              </a:ext>
            </a:extLst>
          </p:cNvPr>
          <p:cNvSpPr txBox="1"/>
          <p:nvPr/>
        </p:nvSpPr>
        <p:spPr>
          <a:xfrm>
            <a:off x="3329077" y="4774168"/>
            <a:ext cx="94923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D1F697BD-D470-8649-A319-3EB9EFB78E7A}"/>
              </a:ext>
            </a:extLst>
          </p:cNvPr>
          <p:cNvSpPr/>
          <p:nvPr/>
        </p:nvSpPr>
        <p:spPr>
          <a:xfrm>
            <a:off x="2466631" y="1616711"/>
            <a:ext cx="1354667" cy="1253066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F0FAC65-F088-F445-ADEE-AAF4FB1D9C53}"/>
              </a:ext>
            </a:extLst>
          </p:cNvPr>
          <p:cNvSpPr/>
          <p:nvPr/>
        </p:nvSpPr>
        <p:spPr>
          <a:xfrm>
            <a:off x="4974718" y="1614137"/>
            <a:ext cx="1354667" cy="1253066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9AE00126-C435-364D-842A-5F0899CBAEAC}"/>
              </a:ext>
            </a:extLst>
          </p:cNvPr>
          <p:cNvSpPr/>
          <p:nvPr/>
        </p:nvSpPr>
        <p:spPr>
          <a:xfrm>
            <a:off x="7462112" y="1614137"/>
            <a:ext cx="1354667" cy="1253066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F231CB7-E91A-0B4F-B1C0-A7C7C7550D58}"/>
              </a:ext>
            </a:extLst>
          </p:cNvPr>
          <p:cNvCxnSpPr>
            <a:cxnSpLocks/>
          </p:cNvCxnSpPr>
          <p:nvPr/>
        </p:nvCxnSpPr>
        <p:spPr>
          <a:xfrm>
            <a:off x="4257772" y="641623"/>
            <a:ext cx="0" cy="400352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F3EC522-8C02-A743-B96E-626EB1CE203F}"/>
              </a:ext>
            </a:extLst>
          </p:cNvPr>
          <p:cNvCxnSpPr>
            <a:cxnSpLocks/>
          </p:cNvCxnSpPr>
          <p:nvPr/>
        </p:nvCxnSpPr>
        <p:spPr>
          <a:xfrm>
            <a:off x="6895748" y="641623"/>
            <a:ext cx="0" cy="4075251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847F1E3C-F896-854A-914F-C15F379BAF41}"/>
              </a:ext>
            </a:extLst>
          </p:cNvPr>
          <p:cNvSpPr txBox="1"/>
          <p:nvPr/>
        </p:nvSpPr>
        <p:spPr>
          <a:xfrm>
            <a:off x="2554414" y="543646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INGEST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BA4AE3B-B619-D248-B025-805C0E46CCC4}"/>
              </a:ext>
            </a:extLst>
          </p:cNvPr>
          <p:cNvSpPr txBox="1"/>
          <p:nvPr/>
        </p:nvSpPr>
        <p:spPr>
          <a:xfrm>
            <a:off x="4867652" y="543646"/>
            <a:ext cx="1516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ANONYMIZE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4EA24E5-0900-314D-B152-C77D565B205D}"/>
              </a:ext>
            </a:extLst>
          </p:cNvPr>
          <p:cNvSpPr txBox="1"/>
          <p:nvPr/>
        </p:nvSpPr>
        <p:spPr>
          <a:xfrm>
            <a:off x="7577649" y="524690"/>
            <a:ext cx="1411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PUBLISH</a:t>
            </a: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5F722D71-C94B-7749-83A6-9D6573593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30" y="1518432"/>
            <a:ext cx="1388030" cy="1388030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5EEE4973-CD82-6442-947C-CBFEA5820EA2}"/>
              </a:ext>
            </a:extLst>
          </p:cNvPr>
          <p:cNvSpPr/>
          <p:nvPr/>
        </p:nvSpPr>
        <p:spPr>
          <a:xfrm>
            <a:off x="2169808" y="3295377"/>
            <a:ext cx="1988412" cy="1036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800"/>
              </a:spcBef>
            </a:pPr>
            <a:r>
              <a:rPr lang="en-US" sz="1200" b="1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AWS API Gateway</a:t>
            </a:r>
          </a:p>
          <a:p>
            <a:pPr algn="ctr">
              <a:spcBef>
                <a:spcPts val="800"/>
              </a:spcBef>
            </a:pPr>
            <a:r>
              <a:rPr lang="en-US" sz="1200" b="1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Amazon Kinesis Firehose</a:t>
            </a:r>
          </a:p>
          <a:p>
            <a:pPr lvl="0" algn="ctr">
              <a:spcBef>
                <a:spcPts val="800"/>
              </a:spcBef>
            </a:pPr>
            <a:r>
              <a:rPr lang="en-US" sz="1200" b="1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AWS WAF – Web application firewall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8E9F1AEE-7371-C149-8ECC-667478069541}"/>
              </a:ext>
            </a:extLst>
          </p:cNvPr>
          <p:cNvSpPr/>
          <p:nvPr/>
        </p:nvSpPr>
        <p:spPr>
          <a:xfrm>
            <a:off x="4751676" y="3295377"/>
            <a:ext cx="1748898" cy="748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800"/>
              </a:spcBef>
            </a:pPr>
            <a:r>
              <a:rPr lang="en-US" sz="1200" b="1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AWS Glue</a:t>
            </a:r>
          </a:p>
          <a:p>
            <a:pPr algn="ctr">
              <a:spcBef>
                <a:spcPts val="800"/>
              </a:spcBef>
            </a:pPr>
            <a:r>
              <a:rPr lang="en-US" sz="1200" b="1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Amazon Comprehend Medical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AB4D829-8122-EC42-A9FA-B7B0DAC42EEE}"/>
              </a:ext>
            </a:extLst>
          </p:cNvPr>
          <p:cNvSpPr txBox="1"/>
          <p:nvPr/>
        </p:nvSpPr>
        <p:spPr>
          <a:xfrm>
            <a:off x="100830" y="1190916"/>
            <a:ext cx="18692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Patient Record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ED736A1-FE5B-1E4C-9AF2-2D8FCB8117EF}"/>
              </a:ext>
            </a:extLst>
          </p:cNvPr>
          <p:cNvSpPr txBox="1"/>
          <p:nvPr/>
        </p:nvSpPr>
        <p:spPr>
          <a:xfrm>
            <a:off x="106363" y="2974865"/>
            <a:ext cx="18692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Clinical Notes</a:t>
            </a:r>
          </a:p>
        </p:txBody>
      </p:sp>
      <p:sp>
        <p:nvSpPr>
          <p:cNvPr id="82" name="Right Arrow 81">
            <a:extLst>
              <a:ext uri="{FF2B5EF4-FFF2-40B4-BE49-F238E27FC236}">
                <a16:creationId xmlns:a16="http://schemas.microsoft.com/office/drawing/2014/main" id="{019AE154-D333-8841-A4F7-FAE6D5D867DE}"/>
              </a:ext>
            </a:extLst>
          </p:cNvPr>
          <p:cNvSpPr/>
          <p:nvPr/>
        </p:nvSpPr>
        <p:spPr>
          <a:xfrm>
            <a:off x="4002857" y="1947158"/>
            <a:ext cx="735607" cy="530578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694C6F5E-DD9C-8948-A22A-7D8286363707}"/>
              </a:ext>
            </a:extLst>
          </p:cNvPr>
          <p:cNvSpPr txBox="1"/>
          <p:nvPr/>
        </p:nvSpPr>
        <p:spPr>
          <a:xfrm>
            <a:off x="95015" y="3672932"/>
            <a:ext cx="1947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Amazon Services</a:t>
            </a:r>
          </a:p>
        </p:txBody>
      </p:sp>
      <p:sp>
        <p:nvSpPr>
          <p:cNvPr id="85" name="Right Arrow 84">
            <a:extLst>
              <a:ext uri="{FF2B5EF4-FFF2-40B4-BE49-F238E27FC236}">
                <a16:creationId xmlns:a16="http://schemas.microsoft.com/office/drawing/2014/main" id="{CF597A22-8FE0-6744-B035-CEB382FD7D58}"/>
              </a:ext>
            </a:extLst>
          </p:cNvPr>
          <p:cNvSpPr/>
          <p:nvPr/>
        </p:nvSpPr>
        <p:spPr>
          <a:xfrm>
            <a:off x="6532631" y="1947158"/>
            <a:ext cx="735607" cy="530578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D708BEDA-3B08-6945-B735-ADC126036B1E}"/>
              </a:ext>
            </a:extLst>
          </p:cNvPr>
          <p:cNvCxnSpPr>
            <a:cxnSpLocks/>
          </p:cNvCxnSpPr>
          <p:nvPr/>
        </p:nvCxnSpPr>
        <p:spPr>
          <a:xfrm>
            <a:off x="2014444" y="641623"/>
            <a:ext cx="0" cy="400352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ight Arrow 82">
            <a:extLst>
              <a:ext uri="{FF2B5EF4-FFF2-40B4-BE49-F238E27FC236}">
                <a16:creationId xmlns:a16="http://schemas.microsoft.com/office/drawing/2014/main" id="{770D7248-C4C8-D246-B839-C7708F75C5F5}"/>
              </a:ext>
            </a:extLst>
          </p:cNvPr>
          <p:cNvSpPr/>
          <p:nvPr/>
        </p:nvSpPr>
        <p:spPr>
          <a:xfrm>
            <a:off x="1634087" y="1956653"/>
            <a:ext cx="735607" cy="530578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B23318F0-24D6-FC44-A680-F0D50B4D9BA8}"/>
              </a:ext>
            </a:extLst>
          </p:cNvPr>
          <p:cNvSpPr/>
          <p:nvPr/>
        </p:nvSpPr>
        <p:spPr>
          <a:xfrm>
            <a:off x="7239866" y="3296152"/>
            <a:ext cx="1748898" cy="564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800"/>
              </a:spcBef>
            </a:pPr>
            <a:r>
              <a:rPr lang="en-US" sz="1200" b="1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Amazon S3</a:t>
            </a:r>
          </a:p>
          <a:p>
            <a:pPr algn="ctr">
              <a:spcBef>
                <a:spcPts val="800"/>
              </a:spcBef>
            </a:pPr>
            <a:r>
              <a:rPr lang="en-US" sz="1200" b="1" dirty="0">
                <a:solidFill>
                  <a:srgbClr val="0E2735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AWS Lakeformation</a:t>
            </a:r>
          </a:p>
        </p:txBody>
      </p:sp>
    </p:spTree>
    <p:extLst>
      <p:ext uri="{BB962C8B-B14F-4D97-AF65-F5344CB8AC3E}">
        <p14:creationId xmlns:p14="http://schemas.microsoft.com/office/powerpoint/2010/main" val="2837909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3.08642E-6 L -1.11111E-6 0.0435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08642E-6 L 1.66667E-6 0.04352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08642E-6 L 1.66667E-6 0.04352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5" grpId="1"/>
      <p:bldP spid="76" grpId="0"/>
      <p:bldP spid="76" grpId="1"/>
      <p:bldP spid="87" grpId="0"/>
      <p:bldP spid="87" grpId="1"/>
    </p:bldLst>
  </p:timing>
</p:sld>
</file>

<file path=ppt/theme/theme1.xml><?xml version="1.0" encoding="utf-8"?>
<a:theme xmlns:a="http://schemas.openxmlformats.org/drawingml/2006/main" name="DeckTemplate-AWS">
  <a:themeElements>
    <a:clrScheme name="AWS Colors">
      <a:dk1>
        <a:srgbClr val="1D516C"/>
      </a:dk1>
      <a:lt1>
        <a:srgbClr val="FFFFFF"/>
      </a:lt1>
      <a:dk2>
        <a:srgbClr val="1D516C"/>
      </a:dk2>
      <a:lt2>
        <a:srgbClr val="F8F8F8"/>
      </a:lt2>
      <a:accent1>
        <a:srgbClr val="FF9900"/>
      </a:accent1>
      <a:accent2>
        <a:srgbClr val="00A1C9"/>
      </a:accent2>
      <a:accent3>
        <a:srgbClr val="007DBC"/>
      </a:accent3>
      <a:accent4>
        <a:srgbClr val="69AF34"/>
      </a:accent4>
      <a:accent5>
        <a:srgbClr val="EB5F07"/>
      </a:accent5>
      <a:accent6>
        <a:srgbClr val="545B64"/>
      </a:accent6>
      <a:hlink>
        <a:srgbClr val="00E0EA"/>
      </a:hlink>
      <a:folHlink>
        <a:srgbClr val="0069E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Mod val="50000"/>
          </a:schemeClr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WS_Deck_Template.potx" id="{956C5B2E-0233-4212-9383-50A039694C0C}" vid="{0176EEA5-D87D-4097-B356-86DC884F45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6A3D6C04DFD740953BA1B2B9E62D60" ma:contentTypeVersion="0" ma:contentTypeDescription="Create a new document." ma:contentTypeScope="" ma:versionID="26617cd14cd3af163c0e97ff614e520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51A3258A-222C-4488-825E-7520D001FB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05B35A6-8B52-46A5-AE45-B98C6459DC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97C89A-FD0C-431E-81F6-90225B937683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8962</TotalTime>
  <Words>416</Words>
  <Application>Microsoft Macintosh PowerPoint</Application>
  <PresentationFormat>On-screen Show (16:9)</PresentationFormat>
  <Paragraphs>71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Amazon Ember</vt:lpstr>
      <vt:lpstr>Amazon Ember Heavy</vt:lpstr>
      <vt:lpstr>Amazon Ember Light</vt:lpstr>
      <vt:lpstr>Amazon Ember Regular</vt:lpstr>
      <vt:lpstr>Arial</vt:lpstr>
      <vt:lpstr>Calibri</vt:lpstr>
      <vt:lpstr>Consolas</vt:lpstr>
      <vt:lpstr>Lucida Console</vt:lpstr>
      <vt:lpstr>Times New Roman</vt:lpstr>
      <vt:lpstr>Wingdings</vt:lpstr>
      <vt:lpstr>DeckTemplate-AWS</vt:lpstr>
      <vt:lpstr>Protect and Anonymize PHI/PII  data in your datalake  </vt:lpstr>
      <vt:lpstr>PowerPoint Presentation</vt:lpstr>
      <vt:lpstr>Protect and Anonymize PHI/PII data in your datalake Solution Architecture</vt:lpstr>
      <vt:lpstr>PowerPoint Presentation</vt:lpstr>
      <vt:lpstr>Protect and Anonymize PHI/PII data in your datalake</vt:lpstr>
      <vt:lpstr>Protect and Anonymize PHI/PII data in your datalake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160</cp:revision>
  <dcterms:created xsi:type="dcterms:W3CDTF">2016-06-17T18:22:10Z</dcterms:created>
  <dcterms:modified xsi:type="dcterms:W3CDTF">2019-06-21T23:27:26Z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0x010100D26A3D6C04DFD740953BA1B2B9E62D60</vt:lpwstr>
  </property>
</Properties>
</file>